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09" r:id="rId5"/>
    <p:sldMasterId id="2147483648" r:id="rId6"/>
  </p:sldMasterIdLst>
  <p:notesMasterIdLst>
    <p:notesMasterId r:id="rId23"/>
  </p:notesMasterIdLst>
  <p:sldIdLst>
    <p:sldId id="256" r:id="rId7"/>
    <p:sldId id="274" r:id="rId8"/>
    <p:sldId id="277" r:id="rId9"/>
    <p:sldId id="278" r:id="rId10"/>
    <p:sldId id="275" r:id="rId11"/>
    <p:sldId id="284" r:id="rId12"/>
    <p:sldId id="276" r:id="rId13"/>
    <p:sldId id="285" r:id="rId14"/>
    <p:sldId id="286" r:id="rId15"/>
    <p:sldId id="283" r:id="rId16"/>
    <p:sldId id="282" r:id="rId17"/>
    <p:sldId id="281" r:id="rId18"/>
    <p:sldId id="287" r:id="rId19"/>
    <p:sldId id="288" r:id="rId20"/>
    <p:sldId id="291"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23ECFC-1CA3-4979-8E25-0391D852126A}">
          <p14:sldIdLst>
            <p14:sldId id="256"/>
            <p14:sldId id="274"/>
            <p14:sldId id="277"/>
            <p14:sldId id="278"/>
            <p14:sldId id="275"/>
            <p14:sldId id="284"/>
            <p14:sldId id="276"/>
            <p14:sldId id="285"/>
            <p14:sldId id="286"/>
            <p14:sldId id="283"/>
            <p14:sldId id="282"/>
            <p14:sldId id="281"/>
            <p14:sldId id="287"/>
            <p14:sldId id="288"/>
            <p14:sldId id="291"/>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6B"/>
    <a:srgbClr val="CDF3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63760-31A8-4CF3-A167-C005D1B7C6D0}" v="16" dt="2026-01-27T20:24:33.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82486" autoAdjust="0"/>
  </p:normalViewPr>
  <p:slideViewPr>
    <p:cSldViewPr snapToGrid="0">
      <p:cViewPr varScale="1">
        <p:scale>
          <a:sx n="100" d="100"/>
          <a:sy n="100" d="100"/>
        </p:scale>
        <p:origin x="1200" y="7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Astrowski" userId="704fca89-5762-471f-b9bb-c07461e2bf65" providerId="ADAL" clId="{9F863760-31A8-4CF3-A167-C005D1B7C6D0}"/>
    <pc:docChg chg="undo custSel modSld">
      <pc:chgData name="Melissa Astrowski" userId="704fca89-5762-471f-b9bb-c07461e2bf65" providerId="ADAL" clId="{9F863760-31A8-4CF3-A167-C005D1B7C6D0}" dt="2026-01-27T20:59:44.027" v="1560" actId="1076"/>
      <pc:docMkLst>
        <pc:docMk/>
      </pc:docMkLst>
      <pc:sldChg chg="modSp mod modNotesTx">
        <pc:chgData name="Melissa Astrowski" userId="704fca89-5762-471f-b9bb-c07461e2bf65" providerId="ADAL" clId="{9F863760-31A8-4CF3-A167-C005D1B7C6D0}" dt="2026-01-27T20:26:32.579" v="1505" actId="20577"/>
        <pc:sldMkLst>
          <pc:docMk/>
          <pc:sldMk cId="1071985516" sldId="274"/>
        </pc:sldMkLst>
        <pc:spChg chg="mod">
          <ac:chgData name="Melissa Astrowski" userId="704fca89-5762-471f-b9bb-c07461e2bf65" providerId="ADAL" clId="{9F863760-31A8-4CF3-A167-C005D1B7C6D0}" dt="2026-01-27T20:26:32.579" v="1505" actId="20577"/>
          <ac:spMkLst>
            <pc:docMk/>
            <pc:sldMk cId="1071985516" sldId="274"/>
            <ac:spMk id="6" creationId="{7B22518E-4CC0-E88B-E1F2-42D511D5D29F}"/>
          </ac:spMkLst>
        </pc:spChg>
      </pc:sldChg>
      <pc:sldChg chg="delSp modSp mod">
        <pc:chgData name="Melissa Astrowski" userId="704fca89-5762-471f-b9bb-c07461e2bf65" providerId="ADAL" clId="{9F863760-31A8-4CF3-A167-C005D1B7C6D0}" dt="2026-01-27T20:29:55.126" v="1509" actId="20577"/>
        <pc:sldMkLst>
          <pc:docMk/>
          <pc:sldMk cId="775890205" sldId="275"/>
        </pc:sldMkLst>
        <pc:spChg chg="mod">
          <ac:chgData name="Melissa Astrowski" userId="704fca89-5762-471f-b9bb-c07461e2bf65" providerId="ADAL" clId="{9F863760-31A8-4CF3-A167-C005D1B7C6D0}" dt="2026-01-27T20:29:55.126" v="1509" actId="20577"/>
          <ac:spMkLst>
            <pc:docMk/>
            <pc:sldMk cId="775890205" sldId="275"/>
            <ac:spMk id="17" creationId="{484EA192-07C9-1C32-8291-484FBF84B73B}"/>
          </ac:spMkLst>
        </pc:spChg>
        <pc:picChg chg="del mod">
          <ac:chgData name="Melissa Astrowski" userId="704fca89-5762-471f-b9bb-c07461e2bf65" providerId="ADAL" clId="{9F863760-31A8-4CF3-A167-C005D1B7C6D0}" dt="2026-01-27T20:05:28.394" v="760" actId="478"/>
          <ac:picMkLst>
            <pc:docMk/>
            <pc:sldMk cId="775890205" sldId="275"/>
            <ac:picMk id="18" creationId="{AF5B9388-404B-4ABC-19A3-A44133747C65}"/>
          </ac:picMkLst>
        </pc:picChg>
      </pc:sldChg>
      <pc:sldChg chg="modSp mod modAnim">
        <pc:chgData name="Melissa Astrowski" userId="704fca89-5762-471f-b9bb-c07461e2bf65" providerId="ADAL" clId="{9F863760-31A8-4CF3-A167-C005D1B7C6D0}" dt="2026-01-27T20:59:44.027" v="1560" actId="1076"/>
        <pc:sldMkLst>
          <pc:docMk/>
          <pc:sldMk cId="1489187708" sldId="276"/>
        </pc:sldMkLst>
        <pc:spChg chg="mod">
          <ac:chgData name="Melissa Astrowski" userId="704fca89-5762-471f-b9bb-c07461e2bf65" providerId="ADAL" clId="{9F863760-31A8-4CF3-A167-C005D1B7C6D0}" dt="2026-01-27T20:59:26.234" v="1555" actId="1076"/>
          <ac:spMkLst>
            <pc:docMk/>
            <pc:sldMk cId="1489187708" sldId="276"/>
            <ac:spMk id="6" creationId="{E70CFB1D-8CDB-9D8C-C7C3-B0BB507850AD}"/>
          </ac:spMkLst>
        </pc:spChg>
        <pc:spChg chg="mod">
          <ac:chgData name="Melissa Astrowski" userId="704fca89-5762-471f-b9bb-c07461e2bf65" providerId="ADAL" clId="{9F863760-31A8-4CF3-A167-C005D1B7C6D0}" dt="2026-01-27T20:59:24.182" v="1554" actId="1076"/>
          <ac:spMkLst>
            <pc:docMk/>
            <pc:sldMk cId="1489187708" sldId="276"/>
            <ac:spMk id="7" creationId="{EB7B8957-43A9-B1F7-E69B-F5ACB8631BD5}"/>
          </ac:spMkLst>
        </pc:spChg>
        <pc:spChg chg="mod">
          <ac:chgData name="Melissa Astrowski" userId="704fca89-5762-471f-b9bb-c07461e2bf65" providerId="ADAL" clId="{9F863760-31A8-4CF3-A167-C005D1B7C6D0}" dt="2026-01-27T20:59:44.027" v="1560" actId="1076"/>
          <ac:spMkLst>
            <pc:docMk/>
            <pc:sldMk cId="1489187708" sldId="276"/>
            <ac:spMk id="10" creationId="{39090F87-56CD-4A95-C1ED-41A2C30544D0}"/>
          </ac:spMkLst>
        </pc:spChg>
        <pc:spChg chg="mod">
          <ac:chgData name="Melissa Astrowski" userId="704fca89-5762-471f-b9bb-c07461e2bf65" providerId="ADAL" clId="{9F863760-31A8-4CF3-A167-C005D1B7C6D0}" dt="2026-01-27T20:59:37.531" v="1558" actId="1076"/>
          <ac:spMkLst>
            <pc:docMk/>
            <pc:sldMk cId="1489187708" sldId="276"/>
            <ac:spMk id="13" creationId="{A2D88FEB-3DF5-6B8D-2DF6-4F1D76F05201}"/>
          </ac:spMkLst>
        </pc:spChg>
        <pc:picChg chg="mod">
          <ac:chgData name="Melissa Astrowski" userId="704fca89-5762-471f-b9bb-c07461e2bf65" providerId="ADAL" clId="{9F863760-31A8-4CF3-A167-C005D1B7C6D0}" dt="2026-01-27T20:59:20.791" v="1553" actId="14100"/>
          <ac:picMkLst>
            <pc:docMk/>
            <pc:sldMk cId="1489187708" sldId="276"/>
            <ac:picMk id="4" creationId="{619485C9-05B0-0918-A84F-89C1F87C6919}"/>
          </ac:picMkLst>
        </pc:picChg>
        <pc:picChg chg="mod">
          <ac:chgData name="Melissa Astrowski" userId="704fca89-5762-471f-b9bb-c07461e2bf65" providerId="ADAL" clId="{9F863760-31A8-4CF3-A167-C005D1B7C6D0}" dt="2026-01-27T20:59:40.857" v="1559" actId="14100"/>
          <ac:picMkLst>
            <pc:docMk/>
            <pc:sldMk cId="1489187708" sldId="276"/>
            <ac:picMk id="9" creationId="{19B8355C-9AD4-6850-178F-3AB149F200EA}"/>
          </ac:picMkLst>
        </pc:picChg>
        <pc:picChg chg="mod">
          <ac:chgData name="Melissa Astrowski" userId="704fca89-5762-471f-b9bb-c07461e2bf65" providerId="ADAL" clId="{9F863760-31A8-4CF3-A167-C005D1B7C6D0}" dt="2026-01-27T20:59:34.767" v="1557" actId="14100"/>
          <ac:picMkLst>
            <pc:docMk/>
            <pc:sldMk cId="1489187708" sldId="276"/>
            <ac:picMk id="12" creationId="{0240EE54-8F06-C792-3BA7-9BC2E97B6A77}"/>
          </ac:picMkLst>
        </pc:picChg>
      </pc:sldChg>
      <pc:sldChg chg="modSp mod modNotesTx">
        <pc:chgData name="Melissa Astrowski" userId="704fca89-5762-471f-b9bb-c07461e2bf65" providerId="ADAL" clId="{9F863760-31A8-4CF3-A167-C005D1B7C6D0}" dt="2026-01-27T19:28:30.177" v="21" actId="20577"/>
        <pc:sldMkLst>
          <pc:docMk/>
          <pc:sldMk cId="1950114234" sldId="277"/>
        </pc:sldMkLst>
        <pc:spChg chg="mod">
          <ac:chgData name="Melissa Astrowski" userId="704fca89-5762-471f-b9bb-c07461e2bf65" providerId="ADAL" clId="{9F863760-31A8-4CF3-A167-C005D1B7C6D0}" dt="2026-01-27T19:28:30.177" v="21" actId="20577"/>
          <ac:spMkLst>
            <pc:docMk/>
            <pc:sldMk cId="1950114234" sldId="277"/>
            <ac:spMk id="7" creationId="{B016DF87-B763-2A69-64E3-8F54D216B478}"/>
          </ac:spMkLst>
        </pc:spChg>
      </pc:sldChg>
      <pc:sldChg chg="modSp mod">
        <pc:chgData name="Melissa Astrowski" userId="704fca89-5762-471f-b9bb-c07461e2bf65" providerId="ADAL" clId="{9F863760-31A8-4CF3-A167-C005D1B7C6D0}" dt="2026-01-27T20:57:58.043" v="1548" actId="207"/>
        <pc:sldMkLst>
          <pc:docMk/>
          <pc:sldMk cId="3646944409" sldId="281"/>
        </pc:sldMkLst>
        <pc:spChg chg="mod">
          <ac:chgData name="Melissa Astrowski" userId="704fca89-5762-471f-b9bb-c07461e2bf65" providerId="ADAL" clId="{9F863760-31A8-4CF3-A167-C005D1B7C6D0}" dt="2026-01-27T20:57:58.043" v="1548" actId="207"/>
          <ac:spMkLst>
            <pc:docMk/>
            <pc:sldMk cId="3646944409" sldId="281"/>
            <ac:spMk id="3" creationId="{57FA194F-FD08-1B4B-85CD-04DC83F39A16}"/>
          </ac:spMkLst>
        </pc:spChg>
        <pc:spChg chg="mod">
          <ac:chgData name="Melissa Astrowski" userId="704fca89-5762-471f-b9bb-c07461e2bf65" providerId="ADAL" clId="{9F863760-31A8-4CF3-A167-C005D1B7C6D0}" dt="2026-01-27T20:48:06.874" v="1526" actId="14100"/>
          <ac:spMkLst>
            <pc:docMk/>
            <pc:sldMk cId="3646944409" sldId="281"/>
            <ac:spMk id="5" creationId="{71DB6F86-06A9-012C-B117-1B592EED9942}"/>
          </ac:spMkLst>
        </pc:spChg>
        <pc:spChg chg="mod">
          <ac:chgData name="Melissa Astrowski" userId="704fca89-5762-471f-b9bb-c07461e2bf65" providerId="ADAL" clId="{9F863760-31A8-4CF3-A167-C005D1B7C6D0}" dt="2026-01-27T20:48:13.497" v="1529" actId="1076"/>
          <ac:spMkLst>
            <pc:docMk/>
            <pc:sldMk cId="3646944409" sldId="281"/>
            <ac:spMk id="6" creationId="{1A91853C-E029-03B2-A4C6-1277305BBCDE}"/>
          </ac:spMkLst>
        </pc:spChg>
        <pc:spChg chg="mod">
          <ac:chgData name="Melissa Astrowski" userId="704fca89-5762-471f-b9bb-c07461e2bf65" providerId="ADAL" clId="{9F863760-31A8-4CF3-A167-C005D1B7C6D0}" dt="2026-01-27T20:48:18.748" v="1532" actId="1076"/>
          <ac:spMkLst>
            <pc:docMk/>
            <pc:sldMk cId="3646944409" sldId="281"/>
            <ac:spMk id="7" creationId="{44FC08D6-8FE9-207C-27F5-CAB01379466B}"/>
          </ac:spMkLst>
        </pc:spChg>
        <pc:spChg chg="mod">
          <ac:chgData name="Melissa Astrowski" userId="704fca89-5762-471f-b9bb-c07461e2bf65" providerId="ADAL" clId="{9F863760-31A8-4CF3-A167-C005D1B7C6D0}" dt="2026-01-27T20:48:25.092" v="1533" actId="113"/>
          <ac:spMkLst>
            <pc:docMk/>
            <pc:sldMk cId="3646944409" sldId="281"/>
            <ac:spMk id="8" creationId="{E7C82998-D506-CADF-A390-5F9BEAF0741F}"/>
          </ac:spMkLst>
        </pc:spChg>
      </pc:sldChg>
      <pc:sldChg chg="modSp mod">
        <pc:chgData name="Melissa Astrowski" userId="704fca89-5762-471f-b9bb-c07461e2bf65" providerId="ADAL" clId="{9F863760-31A8-4CF3-A167-C005D1B7C6D0}" dt="2026-01-27T20:57:29.330" v="1546" actId="5793"/>
        <pc:sldMkLst>
          <pc:docMk/>
          <pc:sldMk cId="2630648984" sldId="282"/>
        </pc:sldMkLst>
        <pc:spChg chg="mod">
          <ac:chgData name="Melissa Astrowski" userId="704fca89-5762-471f-b9bb-c07461e2bf65" providerId="ADAL" clId="{9F863760-31A8-4CF3-A167-C005D1B7C6D0}" dt="2026-01-27T20:57:29.330" v="1546" actId="5793"/>
          <ac:spMkLst>
            <pc:docMk/>
            <pc:sldMk cId="2630648984" sldId="282"/>
            <ac:spMk id="4" creationId="{C76227B8-18FA-E525-0A4A-20EDFF81B879}"/>
          </ac:spMkLst>
        </pc:spChg>
      </pc:sldChg>
      <pc:sldChg chg="modSp mod">
        <pc:chgData name="Melissa Astrowski" userId="704fca89-5762-471f-b9bb-c07461e2bf65" providerId="ADAL" clId="{9F863760-31A8-4CF3-A167-C005D1B7C6D0}" dt="2026-01-27T20:12:49.411" v="1322" actId="20577"/>
        <pc:sldMkLst>
          <pc:docMk/>
          <pc:sldMk cId="1618631352" sldId="283"/>
        </pc:sldMkLst>
        <pc:spChg chg="mod">
          <ac:chgData name="Melissa Astrowski" userId="704fca89-5762-471f-b9bb-c07461e2bf65" providerId="ADAL" clId="{9F863760-31A8-4CF3-A167-C005D1B7C6D0}" dt="2026-01-27T20:12:49.411" v="1322" actId="20577"/>
          <ac:spMkLst>
            <pc:docMk/>
            <pc:sldMk cId="1618631352" sldId="283"/>
            <ac:spMk id="3" creationId="{D5B503E3-976A-64CD-F17C-9378DA4D3771}"/>
          </ac:spMkLst>
        </pc:spChg>
      </pc:sldChg>
      <pc:sldChg chg="modSp mod">
        <pc:chgData name="Melissa Astrowski" userId="704fca89-5762-471f-b9bb-c07461e2bf65" providerId="ADAL" clId="{9F863760-31A8-4CF3-A167-C005D1B7C6D0}" dt="2026-01-27T20:56:51.217" v="1543" actId="113"/>
        <pc:sldMkLst>
          <pc:docMk/>
          <pc:sldMk cId="3916983438" sldId="284"/>
        </pc:sldMkLst>
        <pc:spChg chg="mod">
          <ac:chgData name="Melissa Astrowski" userId="704fca89-5762-471f-b9bb-c07461e2bf65" providerId="ADAL" clId="{9F863760-31A8-4CF3-A167-C005D1B7C6D0}" dt="2026-01-27T20:56:51.217" v="1543" actId="113"/>
          <ac:spMkLst>
            <pc:docMk/>
            <pc:sldMk cId="3916983438" sldId="284"/>
            <ac:spMk id="4" creationId="{097252BB-BE05-60CB-D192-3D8C9BBF55B7}"/>
          </ac:spMkLst>
        </pc:spChg>
      </pc:sldChg>
      <pc:sldChg chg="modNotesTx">
        <pc:chgData name="Melissa Astrowski" userId="704fca89-5762-471f-b9bb-c07461e2bf65" providerId="ADAL" clId="{9F863760-31A8-4CF3-A167-C005D1B7C6D0}" dt="2026-01-27T20:02:52.887" v="740" actId="20577"/>
        <pc:sldMkLst>
          <pc:docMk/>
          <pc:sldMk cId="268057327" sldId="285"/>
        </pc:sldMkLst>
      </pc:sldChg>
      <pc:sldChg chg="modSp mod">
        <pc:chgData name="Melissa Astrowski" userId="704fca89-5762-471f-b9bb-c07461e2bf65" providerId="ADAL" clId="{9F863760-31A8-4CF3-A167-C005D1B7C6D0}" dt="2026-01-27T20:06:44.374" v="772" actId="122"/>
        <pc:sldMkLst>
          <pc:docMk/>
          <pc:sldMk cId="2133377462" sldId="286"/>
        </pc:sldMkLst>
        <pc:spChg chg="mod">
          <ac:chgData name="Melissa Astrowski" userId="704fca89-5762-471f-b9bb-c07461e2bf65" providerId="ADAL" clId="{9F863760-31A8-4CF3-A167-C005D1B7C6D0}" dt="2026-01-27T20:06:44.374" v="772" actId="122"/>
          <ac:spMkLst>
            <pc:docMk/>
            <pc:sldMk cId="2133377462" sldId="286"/>
            <ac:spMk id="5" creationId="{8DEDFA0A-31B2-FF0D-A544-EF921BFDB33A}"/>
          </ac:spMkLst>
        </pc:spChg>
      </pc:sldChg>
      <pc:sldChg chg="addSp modSp mod">
        <pc:chgData name="Melissa Astrowski" userId="704fca89-5762-471f-b9bb-c07461e2bf65" providerId="ADAL" clId="{9F863760-31A8-4CF3-A167-C005D1B7C6D0}" dt="2026-01-27T20:57:51.998" v="1547" actId="207"/>
        <pc:sldMkLst>
          <pc:docMk/>
          <pc:sldMk cId="2915524928" sldId="287"/>
        </pc:sldMkLst>
        <pc:spChg chg="mod">
          <ac:chgData name="Melissa Astrowski" userId="704fca89-5762-471f-b9bb-c07461e2bf65" providerId="ADAL" clId="{9F863760-31A8-4CF3-A167-C005D1B7C6D0}" dt="2026-01-27T20:57:51.998" v="1547" actId="207"/>
          <ac:spMkLst>
            <pc:docMk/>
            <pc:sldMk cId="2915524928" sldId="287"/>
            <ac:spMk id="3" creationId="{8EAA4F9D-37B2-3B11-5CDB-3401F3F59F88}"/>
          </ac:spMkLst>
        </pc:spChg>
        <pc:spChg chg="add mod">
          <ac:chgData name="Melissa Astrowski" userId="704fca89-5762-471f-b9bb-c07461e2bf65" providerId="ADAL" clId="{9F863760-31A8-4CF3-A167-C005D1B7C6D0}" dt="2026-01-27T20:52:37.902" v="1541" actId="1076"/>
          <ac:spMkLst>
            <pc:docMk/>
            <pc:sldMk cId="2915524928" sldId="287"/>
            <ac:spMk id="8" creationId="{282F3F8E-1A37-448A-B076-4BF0599EE7A0}"/>
          </ac:spMkLst>
        </pc:spChg>
        <pc:graphicFrameChg chg="mod modGraphic">
          <ac:chgData name="Melissa Astrowski" userId="704fca89-5762-471f-b9bb-c07461e2bf65" providerId="ADAL" clId="{9F863760-31A8-4CF3-A167-C005D1B7C6D0}" dt="2026-01-27T20:51:45.780" v="1539" actId="14734"/>
          <ac:graphicFrameMkLst>
            <pc:docMk/>
            <pc:sldMk cId="2915524928" sldId="287"/>
            <ac:graphicFrameMk id="4" creationId="{86FEF62A-853B-C744-FF46-D79186EAA6CB}"/>
          </ac:graphicFrameMkLst>
        </pc:graphicFrameChg>
        <pc:graphicFrameChg chg="mod modGraphic">
          <ac:chgData name="Melissa Astrowski" userId="704fca89-5762-471f-b9bb-c07461e2bf65" providerId="ADAL" clId="{9F863760-31A8-4CF3-A167-C005D1B7C6D0}" dt="2026-01-27T20:17:46.827" v="1384" actId="1076"/>
          <ac:graphicFrameMkLst>
            <pc:docMk/>
            <pc:sldMk cId="2915524928" sldId="287"/>
            <ac:graphicFrameMk id="5" creationId="{CC72788F-09B9-8F4A-F381-BA3AED451D29}"/>
          </ac:graphicFrameMkLst>
        </pc:graphicFrameChg>
        <pc:graphicFrameChg chg="mod modGraphic">
          <ac:chgData name="Melissa Astrowski" userId="704fca89-5762-471f-b9bb-c07461e2bf65" providerId="ADAL" clId="{9F863760-31A8-4CF3-A167-C005D1B7C6D0}" dt="2026-01-27T20:50:40.646" v="1538" actId="114"/>
          <ac:graphicFrameMkLst>
            <pc:docMk/>
            <pc:sldMk cId="2915524928" sldId="287"/>
            <ac:graphicFrameMk id="6" creationId="{0CA70D3A-7CF0-2EE2-D136-5B0857094F14}"/>
          </ac:graphicFrameMkLst>
        </pc:graphicFrameChg>
        <pc:graphicFrameChg chg="mod">
          <ac:chgData name="Melissa Astrowski" userId="704fca89-5762-471f-b9bb-c07461e2bf65" providerId="ADAL" clId="{9F863760-31A8-4CF3-A167-C005D1B7C6D0}" dt="2026-01-27T20:18:21.144" v="1389" actId="1076"/>
          <ac:graphicFrameMkLst>
            <pc:docMk/>
            <pc:sldMk cId="2915524928" sldId="287"/>
            <ac:graphicFrameMk id="7" creationId="{9E3789A3-A613-111D-F1DC-1730C0413515}"/>
          </ac:graphicFrameMkLst>
        </pc:graphicFrameChg>
      </pc:sldChg>
      <pc:sldChg chg="addSp delSp modSp mod">
        <pc:chgData name="Melissa Astrowski" userId="704fca89-5762-471f-b9bb-c07461e2bf65" providerId="ADAL" clId="{9F863760-31A8-4CF3-A167-C005D1B7C6D0}" dt="2026-01-27T20:58:21.584" v="1549" actId="207"/>
        <pc:sldMkLst>
          <pc:docMk/>
          <pc:sldMk cId="3543562299" sldId="288"/>
        </pc:sldMkLst>
        <pc:spChg chg="mod">
          <ac:chgData name="Melissa Astrowski" userId="704fca89-5762-471f-b9bb-c07461e2bf65" providerId="ADAL" clId="{9F863760-31A8-4CF3-A167-C005D1B7C6D0}" dt="2026-01-27T20:58:21.584" v="1549" actId="207"/>
          <ac:spMkLst>
            <pc:docMk/>
            <pc:sldMk cId="3543562299" sldId="288"/>
            <ac:spMk id="3" creationId="{60C6030C-4F23-6B00-C89A-D5464AC616B0}"/>
          </ac:spMkLst>
        </pc:spChg>
        <pc:spChg chg="mod">
          <ac:chgData name="Melissa Astrowski" userId="704fca89-5762-471f-b9bb-c07461e2bf65" providerId="ADAL" clId="{9F863760-31A8-4CF3-A167-C005D1B7C6D0}" dt="2026-01-27T20:23:01.936" v="1494" actId="1076"/>
          <ac:spMkLst>
            <pc:docMk/>
            <pc:sldMk cId="3543562299" sldId="288"/>
            <ac:spMk id="4" creationId="{66E93852-41EC-A070-320E-9AD50EAC06F7}"/>
          </ac:spMkLst>
        </pc:spChg>
        <pc:spChg chg="add del">
          <ac:chgData name="Melissa Astrowski" userId="704fca89-5762-471f-b9bb-c07461e2bf65" providerId="ADAL" clId="{9F863760-31A8-4CF3-A167-C005D1B7C6D0}" dt="2026-01-27T20:21:36.343" v="1482"/>
          <ac:spMkLst>
            <pc:docMk/>
            <pc:sldMk cId="3543562299" sldId="288"/>
            <ac:spMk id="5" creationId="{453381D0-770A-43ED-9CF2-262CE04AE6E4}"/>
          </ac:spMkLst>
        </pc:spChg>
        <pc:spChg chg="mod">
          <ac:chgData name="Melissa Astrowski" userId="704fca89-5762-471f-b9bb-c07461e2bf65" providerId="ADAL" clId="{9F863760-31A8-4CF3-A167-C005D1B7C6D0}" dt="2026-01-27T20:22:41.729" v="1490" actId="255"/>
          <ac:spMkLst>
            <pc:docMk/>
            <pc:sldMk cId="3543562299" sldId="288"/>
            <ac:spMk id="6" creationId="{48CD82AD-700F-3C28-4A38-0AA33B53FFBC}"/>
          </ac:spMkLst>
        </pc:spChg>
      </pc:sldChg>
      <pc:sldChg chg="modSp mod modAnim">
        <pc:chgData name="Melissa Astrowski" userId="704fca89-5762-471f-b9bb-c07461e2bf65" providerId="ADAL" clId="{9F863760-31A8-4CF3-A167-C005D1B7C6D0}" dt="2026-01-27T20:58:46.015" v="1552" actId="1076"/>
        <pc:sldMkLst>
          <pc:docMk/>
          <pc:sldMk cId="2357218014" sldId="290"/>
        </pc:sldMkLst>
        <pc:spChg chg="mod">
          <ac:chgData name="Melissa Astrowski" userId="704fca89-5762-471f-b9bb-c07461e2bf65" providerId="ADAL" clId="{9F863760-31A8-4CF3-A167-C005D1B7C6D0}" dt="2026-01-27T20:58:46.015" v="1552" actId="1076"/>
          <ac:spMkLst>
            <pc:docMk/>
            <pc:sldMk cId="2357218014" sldId="290"/>
            <ac:spMk id="3" creationId="{D2242982-0DB7-6B03-72A2-701E11AC6EE0}"/>
          </ac:spMkLst>
        </pc:spChg>
      </pc:sldChg>
      <pc:sldChg chg="modSp mod">
        <pc:chgData name="Melissa Astrowski" userId="704fca89-5762-471f-b9bb-c07461e2bf65" providerId="ADAL" clId="{9F863760-31A8-4CF3-A167-C005D1B7C6D0}" dt="2026-01-27T20:58:26.296" v="1550" actId="207"/>
        <pc:sldMkLst>
          <pc:docMk/>
          <pc:sldMk cId="1545580515" sldId="291"/>
        </pc:sldMkLst>
        <pc:spChg chg="mod">
          <ac:chgData name="Melissa Astrowski" userId="704fca89-5762-471f-b9bb-c07461e2bf65" providerId="ADAL" clId="{9F863760-31A8-4CF3-A167-C005D1B7C6D0}" dt="2026-01-27T20:58:26.296" v="1550" actId="207"/>
          <ac:spMkLst>
            <pc:docMk/>
            <pc:sldMk cId="1545580515" sldId="291"/>
            <ac:spMk id="3" creationId="{B7C58CBA-1E2E-B53E-0A99-90639AC1041F}"/>
          </ac:spMkLst>
        </pc:spChg>
        <pc:spChg chg="mod">
          <ac:chgData name="Melissa Astrowski" userId="704fca89-5762-471f-b9bb-c07461e2bf65" providerId="ADAL" clId="{9F863760-31A8-4CF3-A167-C005D1B7C6D0}" dt="2026-01-27T20:23:49.137" v="1499" actId="20577"/>
          <ac:spMkLst>
            <pc:docMk/>
            <pc:sldMk cId="1545580515" sldId="291"/>
            <ac:spMk id="4" creationId="{D9EB8F15-7977-EF74-4C74-C4E11A13B0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D4BBB-6545-4292-8073-4811CDF745CE}"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07D40-3229-4119-A0AD-42B8FD84C751}" type="slidenum">
              <a:rPr lang="en-US" smtClean="0"/>
              <a:t>‹#›</a:t>
            </a:fld>
            <a:endParaRPr lang="en-US"/>
          </a:p>
        </p:txBody>
      </p:sp>
    </p:spTree>
    <p:extLst>
      <p:ext uri="{BB962C8B-B14F-4D97-AF65-F5344CB8AC3E}">
        <p14:creationId xmlns:p14="http://schemas.microsoft.com/office/powerpoint/2010/main" val="175983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 and Clarence</a:t>
            </a:r>
          </a:p>
          <a:p>
            <a:endParaRPr lang="en-US" dirty="0"/>
          </a:p>
          <a:p>
            <a:r>
              <a:rPr lang="en-US" dirty="0"/>
              <a:t>Thank you.</a:t>
            </a:r>
          </a:p>
        </p:txBody>
      </p:sp>
      <p:sp>
        <p:nvSpPr>
          <p:cNvPr id="4" name="Slide Number Placeholder 3"/>
          <p:cNvSpPr>
            <a:spLocks noGrp="1"/>
          </p:cNvSpPr>
          <p:nvPr>
            <p:ph type="sldNum" sz="quarter" idx="5"/>
          </p:nvPr>
        </p:nvSpPr>
        <p:spPr/>
        <p:txBody>
          <a:bodyPr/>
          <a:lstStyle/>
          <a:p>
            <a:fld id="{9B507D40-3229-4119-A0AD-42B8FD84C751}" type="slidenum">
              <a:rPr lang="en-US" smtClean="0"/>
              <a:t>1</a:t>
            </a:fld>
            <a:endParaRPr lang="en-US"/>
          </a:p>
        </p:txBody>
      </p:sp>
    </p:spTree>
    <p:extLst>
      <p:ext uri="{BB962C8B-B14F-4D97-AF65-F5344CB8AC3E}">
        <p14:creationId xmlns:p14="http://schemas.microsoft.com/office/powerpoint/2010/main" val="2701340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C48DF-8020-6360-79D5-AE29AA741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641F6-CB4E-FD1D-F364-36D0AF0B6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20A35-3552-F836-6AE1-AB0082A9BB78}"/>
              </a:ext>
            </a:extLst>
          </p:cNvPr>
          <p:cNvSpPr>
            <a:spLocks noGrp="1"/>
          </p:cNvSpPr>
          <p:nvPr>
            <p:ph type="body" idx="1"/>
          </p:nvPr>
        </p:nvSpPr>
        <p:spPr/>
        <p:txBody>
          <a:bodyPr/>
          <a:lstStyle/>
          <a:p>
            <a:pPr>
              <a:buNone/>
            </a:pPr>
            <a:r>
              <a:rPr lang="en-US" b="1" dirty="0"/>
              <a:t>9. Cross-County Notification – What Talking Points</a:t>
            </a:r>
            <a:endParaRPr lang="en-US" dirty="0"/>
          </a:p>
          <a:p>
            <a:pPr>
              <a:buFont typeface="Arial" panose="020B0604020202020204" pitchFamily="34" charset="0"/>
              <a:buChar char="•"/>
            </a:pPr>
            <a:r>
              <a:rPr lang="en-US" dirty="0"/>
              <a:t>Defendant identifying information</a:t>
            </a:r>
          </a:p>
          <a:p>
            <a:pPr>
              <a:buFont typeface="Arial" panose="020B0604020202020204" pitchFamily="34" charset="0"/>
              <a:buChar char="•"/>
            </a:pPr>
            <a:r>
              <a:rPr lang="en-US" dirty="0"/>
              <a:t>New arrest county and offense</a:t>
            </a:r>
          </a:p>
          <a:p>
            <a:pPr>
              <a:buFont typeface="Arial" panose="020B0604020202020204" pitchFamily="34" charset="0"/>
              <a:buChar char="•"/>
            </a:pPr>
            <a:r>
              <a:rPr lang="en-US" dirty="0"/>
              <a:t>Attached most recent bail form</a:t>
            </a:r>
          </a:p>
        </p:txBody>
      </p:sp>
      <p:sp>
        <p:nvSpPr>
          <p:cNvPr id="4" name="Slide Number Placeholder 3">
            <a:extLst>
              <a:ext uri="{FF2B5EF4-FFF2-40B4-BE49-F238E27FC236}">
                <a16:creationId xmlns:a16="http://schemas.microsoft.com/office/drawing/2014/main" id="{3F4B3BB4-6BBD-3343-917C-E890DB9831B6}"/>
              </a:ext>
            </a:extLst>
          </p:cNvPr>
          <p:cNvSpPr>
            <a:spLocks noGrp="1"/>
          </p:cNvSpPr>
          <p:nvPr>
            <p:ph type="sldNum" sz="quarter" idx="5"/>
          </p:nvPr>
        </p:nvSpPr>
        <p:spPr/>
        <p:txBody>
          <a:bodyPr/>
          <a:lstStyle/>
          <a:p>
            <a:fld id="{9B507D40-3229-4119-A0AD-42B8FD84C751}" type="slidenum">
              <a:rPr lang="en-US" smtClean="0"/>
              <a:t>10</a:t>
            </a:fld>
            <a:endParaRPr lang="en-US"/>
          </a:p>
        </p:txBody>
      </p:sp>
    </p:spTree>
    <p:extLst>
      <p:ext uri="{BB962C8B-B14F-4D97-AF65-F5344CB8AC3E}">
        <p14:creationId xmlns:p14="http://schemas.microsoft.com/office/powerpoint/2010/main" val="193844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001E1-D8B8-4A52-FFCA-092AFDDEC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BA048-411F-80E8-3F31-2C2D345A9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64ABE-D4BE-B25C-76FA-807C399494FD}"/>
              </a:ext>
            </a:extLst>
          </p:cNvPr>
          <p:cNvSpPr>
            <a:spLocks noGrp="1"/>
          </p:cNvSpPr>
          <p:nvPr>
            <p:ph type="body" idx="1"/>
          </p:nvPr>
        </p:nvSpPr>
        <p:spPr/>
        <p:txBody>
          <a:bodyPr/>
          <a:lstStyle/>
          <a:p>
            <a:pPr>
              <a:buNone/>
            </a:pPr>
            <a:r>
              <a:rPr lang="en-US" b="1" dirty="0"/>
              <a:t>0. Cross-County Designee – What You Are Expected to Do (2 minutes)</a:t>
            </a:r>
          </a:p>
          <a:p>
            <a:pPr>
              <a:buNone/>
            </a:pPr>
            <a:r>
              <a:rPr lang="en-US" b="1" dirty="0"/>
              <a:t>Slide Title:</a:t>
            </a:r>
            <a:br>
              <a:rPr lang="en-US" dirty="0"/>
            </a:br>
            <a:r>
              <a:rPr lang="en-US" dirty="0"/>
              <a:t>Cross-County Designee Responsibilities</a:t>
            </a:r>
          </a:p>
          <a:p>
            <a:pPr>
              <a:buNone/>
            </a:pPr>
            <a:r>
              <a:rPr lang="en-US" b="1" dirty="0"/>
              <a:t>Talking Points</a:t>
            </a:r>
            <a:endParaRPr lang="en-US" dirty="0"/>
          </a:p>
          <a:p>
            <a:pPr>
              <a:buFont typeface="Arial" panose="020B0604020202020204" pitchFamily="34" charset="0"/>
              <a:buChar char="•"/>
            </a:pPr>
            <a:r>
              <a:rPr lang="en-US" dirty="0"/>
              <a:t>Confirm your county has a pending felony case</a:t>
            </a:r>
          </a:p>
          <a:p>
            <a:pPr>
              <a:buFont typeface="Arial" panose="020B0604020202020204" pitchFamily="34" charset="0"/>
              <a:buChar char="•"/>
            </a:pPr>
            <a:r>
              <a:rPr lang="en-US" dirty="0"/>
              <a:t>Route to appropriate parties based on local procedure:</a:t>
            </a:r>
          </a:p>
          <a:p>
            <a:pPr marL="742950" lvl="1" indent="-285750">
              <a:buFont typeface="Arial" panose="020B0604020202020204" pitchFamily="34" charset="0"/>
              <a:buChar char="•"/>
            </a:pPr>
            <a:r>
              <a:rPr lang="en-US" dirty="0"/>
              <a:t>DA</a:t>
            </a:r>
          </a:p>
          <a:p>
            <a:pPr marL="742950" lvl="1" indent="-285750">
              <a:buFont typeface="Arial" panose="020B0604020202020204" pitchFamily="34" charset="0"/>
              <a:buChar char="•"/>
            </a:pPr>
            <a:r>
              <a:rPr lang="en-US" dirty="0"/>
              <a:t>Court</a:t>
            </a:r>
          </a:p>
          <a:p>
            <a:pPr marL="742950" lvl="1" indent="-285750">
              <a:buFont typeface="Arial" panose="020B0604020202020204" pitchFamily="34" charset="0"/>
              <a:buChar char="•"/>
            </a:pPr>
            <a:r>
              <a:rPr lang="en-US" dirty="0"/>
              <a:t>Clerk</a:t>
            </a:r>
          </a:p>
          <a:p>
            <a:pPr>
              <a:buFont typeface="Arial" panose="020B0604020202020204" pitchFamily="34" charset="0"/>
              <a:buChar char="•"/>
            </a:pPr>
            <a:r>
              <a:rPr lang="en-US" dirty="0"/>
              <a:t>Purpose is awareness and coordination</a:t>
            </a:r>
          </a:p>
          <a:p>
            <a:pPr>
              <a:buFont typeface="Arial" panose="020B0604020202020204" pitchFamily="34" charset="0"/>
              <a:buChar char="•"/>
            </a:pPr>
            <a:r>
              <a:rPr lang="en-US" dirty="0"/>
              <a:t>PSRS supports sending notifications to multiple counties (one at a time)</a:t>
            </a:r>
          </a:p>
          <a:p>
            <a:pPr marL="742950" lvl="1"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5ECF906-2108-15DE-3208-CCB126D91EB4}"/>
              </a:ext>
            </a:extLst>
          </p:cNvPr>
          <p:cNvSpPr>
            <a:spLocks noGrp="1"/>
          </p:cNvSpPr>
          <p:nvPr>
            <p:ph type="sldNum" sz="quarter" idx="5"/>
          </p:nvPr>
        </p:nvSpPr>
        <p:spPr/>
        <p:txBody>
          <a:bodyPr/>
          <a:lstStyle/>
          <a:p>
            <a:fld id="{9B507D40-3229-4119-A0AD-42B8FD84C751}" type="slidenum">
              <a:rPr lang="en-US" smtClean="0"/>
              <a:t>11</a:t>
            </a:fld>
            <a:endParaRPr lang="en-US"/>
          </a:p>
        </p:txBody>
      </p:sp>
    </p:spTree>
    <p:extLst>
      <p:ext uri="{BB962C8B-B14F-4D97-AF65-F5344CB8AC3E}">
        <p14:creationId xmlns:p14="http://schemas.microsoft.com/office/powerpoint/2010/main" val="216439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11. What Designees Are NOT Responsible For Talking Points</a:t>
            </a:r>
            <a:endParaRPr lang="en-US" dirty="0"/>
          </a:p>
          <a:p>
            <a:pPr>
              <a:buFont typeface="Arial" panose="020B0604020202020204" pitchFamily="34" charset="0"/>
              <a:buChar char="•"/>
            </a:pPr>
            <a:r>
              <a:rPr lang="en-US" dirty="0"/>
              <a:t>You are not determining:</a:t>
            </a:r>
          </a:p>
          <a:p>
            <a:pPr marL="742950" lvl="1" indent="-285750">
              <a:buFont typeface="Arial" panose="020B0604020202020204" pitchFamily="34" charset="0"/>
              <a:buChar char="•"/>
            </a:pPr>
            <a:r>
              <a:rPr lang="en-US" dirty="0"/>
              <a:t>Whether the offense is violent</a:t>
            </a:r>
          </a:p>
          <a:p>
            <a:pPr marL="742950" lvl="1" indent="-285750">
              <a:buFont typeface="Arial" panose="020B0604020202020204" pitchFamily="34" charset="0"/>
              <a:buChar char="•"/>
            </a:pPr>
            <a:r>
              <a:rPr lang="en-US" dirty="0"/>
              <a:t>Whether notification was legally required</a:t>
            </a:r>
          </a:p>
          <a:p>
            <a:pPr>
              <a:buFont typeface="Arial" panose="020B0604020202020204" pitchFamily="34" charset="0"/>
              <a:buChar char="•"/>
            </a:pPr>
            <a:r>
              <a:rPr lang="en-US" dirty="0"/>
              <a:t>You are not editing bail forms</a:t>
            </a:r>
          </a:p>
          <a:p>
            <a:pPr>
              <a:buFont typeface="Arial" panose="020B0604020202020204" pitchFamily="34" charset="0"/>
              <a:buChar char="•"/>
            </a:pPr>
            <a:r>
              <a:rPr lang="en-US" dirty="0"/>
              <a:t>You are not entering bond conditions into TCIC/NCIC</a:t>
            </a:r>
          </a:p>
          <a:p>
            <a:pPr>
              <a:buFont typeface="Arial" panose="020B0604020202020204" pitchFamily="34" charset="0"/>
              <a:buChar char="•"/>
            </a:pPr>
            <a:r>
              <a:rPr lang="en-US" dirty="0"/>
              <a:t>Your role is </a:t>
            </a:r>
            <a:r>
              <a:rPr lang="en-US" b="1" dirty="0"/>
              <a:t>receipt, routing, and awareness</a:t>
            </a:r>
            <a:endParaRPr lang="en-US" dirty="0"/>
          </a:p>
          <a:p>
            <a:endParaRPr lang="en-US" dirty="0"/>
          </a:p>
        </p:txBody>
      </p:sp>
      <p:sp>
        <p:nvSpPr>
          <p:cNvPr id="4" name="Slide Number Placeholder 3"/>
          <p:cNvSpPr>
            <a:spLocks noGrp="1"/>
          </p:cNvSpPr>
          <p:nvPr>
            <p:ph type="sldNum" sz="quarter" idx="5"/>
          </p:nvPr>
        </p:nvSpPr>
        <p:spPr/>
        <p:txBody>
          <a:bodyPr/>
          <a:lstStyle/>
          <a:p>
            <a:fld id="{9B507D40-3229-4119-A0AD-42B8FD84C751}" type="slidenum">
              <a:rPr lang="en-US" smtClean="0"/>
              <a:t>12</a:t>
            </a:fld>
            <a:endParaRPr lang="en-US"/>
          </a:p>
        </p:txBody>
      </p:sp>
    </p:spTree>
    <p:extLst>
      <p:ext uri="{BB962C8B-B14F-4D97-AF65-F5344CB8AC3E}">
        <p14:creationId xmlns:p14="http://schemas.microsoft.com/office/powerpoint/2010/main" val="2868458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12. Common Scenarios &amp; Misunderstandings Talking Points</a:t>
            </a:r>
            <a:endParaRPr lang="en-US" dirty="0"/>
          </a:p>
          <a:p>
            <a:pPr>
              <a:buFont typeface="Arial" panose="020B0604020202020204" pitchFamily="34" charset="0"/>
              <a:buChar char="•"/>
            </a:pPr>
            <a:r>
              <a:rPr lang="en-US" dirty="0"/>
              <a:t>“Why did I receive both notifications?”</a:t>
            </a:r>
          </a:p>
          <a:p>
            <a:pPr marL="742950" lvl="1" indent="-285750">
              <a:buFont typeface="Arial" panose="020B0604020202020204" pitchFamily="34" charset="0"/>
              <a:buChar char="•"/>
            </a:pPr>
            <a:r>
              <a:rPr lang="en-US" dirty="0"/>
              <a:t>Different statutes, different purposes</a:t>
            </a:r>
          </a:p>
          <a:p>
            <a:pPr>
              <a:buFont typeface="Arial" panose="020B0604020202020204" pitchFamily="34" charset="0"/>
              <a:buChar char="•"/>
            </a:pPr>
            <a:r>
              <a:rPr lang="en-US" dirty="0"/>
              <a:t>“Can PSRS confirm if a notification was sent?”</a:t>
            </a:r>
          </a:p>
          <a:p>
            <a:pPr marL="742950" lvl="1" indent="-285750">
              <a:buFont typeface="Arial" panose="020B0604020202020204" pitchFamily="34" charset="0"/>
              <a:buChar char="•"/>
            </a:pPr>
            <a:r>
              <a:rPr lang="en-US" dirty="0"/>
              <a:t>Yes, through system audit history (if you have access)</a:t>
            </a:r>
          </a:p>
          <a:p>
            <a:endParaRPr lang="en-US" dirty="0"/>
          </a:p>
        </p:txBody>
      </p:sp>
      <p:sp>
        <p:nvSpPr>
          <p:cNvPr id="4" name="Slide Number Placeholder 3"/>
          <p:cNvSpPr>
            <a:spLocks noGrp="1"/>
          </p:cNvSpPr>
          <p:nvPr>
            <p:ph type="sldNum" sz="quarter" idx="5"/>
          </p:nvPr>
        </p:nvSpPr>
        <p:spPr/>
        <p:txBody>
          <a:bodyPr/>
          <a:lstStyle/>
          <a:p>
            <a:fld id="{9B507D40-3229-4119-A0AD-42B8FD84C751}" type="slidenum">
              <a:rPr lang="en-US" smtClean="0"/>
              <a:t>13</a:t>
            </a:fld>
            <a:endParaRPr lang="en-US"/>
          </a:p>
        </p:txBody>
      </p:sp>
    </p:spTree>
    <p:extLst>
      <p:ext uri="{BB962C8B-B14F-4D97-AF65-F5344CB8AC3E}">
        <p14:creationId xmlns:p14="http://schemas.microsoft.com/office/powerpoint/2010/main" val="405469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13. Why This Matters to You (1 minute)</a:t>
            </a:r>
          </a:p>
          <a:p>
            <a:pPr>
              <a:buNone/>
            </a:pPr>
            <a:r>
              <a:rPr lang="en-US" b="1" dirty="0"/>
              <a:t>Slide Title:</a:t>
            </a:r>
            <a:br>
              <a:rPr lang="en-US" dirty="0"/>
            </a:br>
            <a:r>
              <a:rPr lang="en-US" dirty="0"/>
              <a:t>Why Your Role Matters</a:t>
            </a:r>
          </a:p>
          <a:p>
            <a:pPr>
              <a:buNone/>
            </a:pPr>
            <a:r>
              <a:rPr lang="en-US" b="1" dirty="0"/>
              <a:t>Talking Points</a:t>
            </a:r>
            <a:endParaRPr lang="en-US" dirty="0"/>
          </a:p>
          <a:p>
            <a:pPr>
              <a:buFont typeface="Arial" panose="020B0604020202020204" pitchFamily="34" charset="0"/>
              <a:buChar char="•"/>
            </a:pPr>
            <a:r>
              <a:rPr lang="en-US" dirty="0"/>
              <a:t>You are the human link in a statutory safety net</a:t>
            </a:r>
          </a:p>
          <a:p>
            <a:pPr>
              <a:buFont typeface="Arial" panose="020B0604020202020204" pitchFamily="34" charset="0"/>
              <a:buChar char="•"/>
            </a:pPr>
            <a:r>
              <a:rPr lang="en-US" dirty="0"/>
              <a:t>Timely routing supports:</a:t>
            </a:r>
          </a:p>
          <a:p>
            <a:pPr marL="742950" lvl="1" indent="-285750">
              <a:buFont typeface="Arial" panose="020B0604020202020204" pitchFamily="34" charset="0"/>
              <a:buChar char="•"/>
            </a:pPr>
            <a:r>
              <a:rPr lang="en-US" dirty="0"/>
              <a:t>Safer bail decisions</a:t>
            </a:r>
          </a:p>
          <a:p>
            <a:pPr marL="742950" lvl="1" indent="-285750">
              <a:buFont typeface="Arial" panose="020B0604020202020204" pitchFamily="34" charset="0"/>
              <a:buChar char="•"/>
            </a:pPr>
            <a:r>
              <a:rPr lang="en-US" dirty="0"/>
              <a:t>Informed prosecutors</a:t>
            </a:r>
          </a:p>
          <a:p>
            <a:pPr marL="742950" lvl="1" indent="-285750">
              <a:buFont typeface="Arial" panose="020B0604020202020204" pitchFamily="34" charset="0"/>
              <a:buChar char="•"/>
            </a:pPr>
            <a:r>
              <a:rPr lang="en-US" dirty="0"/>
              <a:t>Stronger court records</a:t>
            </a:r>
          </a:p>
          <a:p>
            <a:pPr>
              <a:buFont typeface="Arial" panose="020B0604020202020204" pitchFamily="34" charset="0"/>
              <a:buChar char="•"/>
            </a:pPr>
            <a:r>
              <a:rPr lang="en-US" dirty="0"/>
              <a:t>This is not about changing discretion</a:t>
            </a:r>
            <a:br>
              <a:rPr lang="en-US" dirty="0"/>
            </a:br>
            <a:r>
              <a:rPr lang="en-US" dirty="0"/>
              <a:t>It is about ensuring discretion is informed</a:t>
            </a:r>
          </a:p>
          <a:p>
            <a:endParaRPr lang="en-US" dirty="0"/>
          </a:p>
        </p:txBody>
      </p:sp>
      <p:sp>
        <p:nvSpPr>
          <p:cNvPr id="4" name="Slide Number Placeholder 3"/>
          <p:cNvSpPr>
            <a:spLocks noGrp="1"/>
          </p:cNvSpPr>
          <p:nvPr>
            <p:ph type="sldNum" sz="quarter" idx="5"/>
          </p:nvPr>
        </p:nvSpPr>
        <p:spPr/>
        <p:txBody>
          <a:bodyPr/>
          <a:lstStyle/>
          <a:p>
            <a:fld id="{9B507D40-3229-4119-A0AD-42B8FD84C751}" type="slidenum">
              <a:rPr lang="en-US" smtClean="0"/>
              <a:t>14</a:t>
            </a:fld>
            <a:endParaRPr lang="en-US"/>
          </a:p>
        </p:txBody>
      </p:sp>
    </p:spTree>
    <p:extLst>
      <p:ext uri="{BB962C8B-B14F-4D97-AF65-F5344CB8AC3E}">
        <p14:creationId xmlns:p14="http://schemas.microsoft.com/office/powerpoint/2010/main" val="286555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14. Resources &amp; Support (1 minute)</a:t>
            </a:r>
          </a:p>
          <a:p>
            <a:pPr>
              <a:buNone/>
            </a:pPr>
            <a:r>
              <a:rPr lang="en-US" b="1" dirty="0"/>
              <a:t>Slide Title:</a:t>
            </a:r>
            <a:br>
              <a:rPr lang="en-US" dirty="0"/>
            </a:br>
            <a:r>
              <a:rPr lang="en-US" dirty="0"/>
              <a:t>Help &amp; Training</a:t>
            </a:r>
          </a:p>
          <a:p>
            <a:pPr>
              <a:buNone/>
            </a:pPr>
            <a:r>
              <a:rPr lang="en-US" b="1" dirty="0"/>
              <a:t>Talking Points</a:t>
            </a:r>
            <a:endParaRPr lang="en-US" dirty="0"/>
          </a:p>
          <a:p>
            <a:pPr>
              <a:buFont typeface="Arial" panose="020B0604020202020204" pitchFamily="34" charset="0"/>
              <a:buChar char="•"/>
            </a:pPr>
            <a:r>
              <a:rPr lang="en-US" dirty="0"/>
              <a:t>PSRS website</a:t>
            </a:r>
          </a:p>
          <a:p>
            <a:pPr>
              <a:buFont typeface="Arial" panose="020B0604020202020204" pitchFamily="34" charset="0"/>
              <a:buChar char="•"/>
            </a:pPr>
            <a:r>
              <a:rPr lang="en-US" dirty="0"/>
              <a:t>FAQs</a:t>
            </a:r>
          </a:p>
          <a:p>
            <a:pPr>
              <a:buFont typeface="Arial" panose="020B0604020202020204" pitchFamily="34" charset="0"/>
              <a:buChar char="•"/>
            </a:pPr>
            <a:r>
              <a:rPr lang="en-US" dirty="0"/>
              <a:t>Job aids</a:t>
            </a:r>
          </a:p>
          <a:p>
            <a:pPr>
              <a:buFont typeface="Arial" panose="020B0604020202020204" pitchFamily="34" charset="0"/>
              <a:buChar char="•"/>
            </a:pPr>
            <a:r>
              <a:rPr lang="en-US" dirty="0"/>
              <a:t>OCA Bail &amp; Pretrial Team contact</a:t>
            </a:r>
          </a:p>
          <a:p>
            <a:pPr>
              <a:buFont typeface="Arial" panose="020B0604020202020204" pitchFamily="34" charset="0"/>
              <a:buChar char="•"/>
            </a:pPr>
            <a:r>
              <a:rPr lang="en-US" dirty="0"/>
              <a:t>Ongoing webinars and office hours</a:t>
            </a:r>
          </a:p>
        </p:txBody>
      </p:sp>
      <p:sp>
        <p:nvSpPr>
          <p:cNvPr id="4" name="Slide Number Placeholder 3"/>
          <p:cNvSpPr>
            <a:spLocks noGrp="1"/>
          </p:cNvSpPr>
          <p:nvPr>
            <p:ph type="sldNum" sz="quarter" idx="5"/>
          </p:nvPr>
        </p:nvSpPr>
        <p:spPr/>
        <p:txBody>
          <a:bodyPr/>
          <a:lstStyle/>
          <a:p>
            <a:fld id="{9B507D40-3229-4119-A0AD-42B8FD84C751}" type="slidenum">
              <a:rPr lang="en-US" smtClean="0"/>
              <a:t>15</a:t>
            </a:fld>
            <a:endParaRPr lang="en-US"/>
          </a:p>
        </p:txBody>
      </p:sp>
    </p:spTree>
    <p:extLst>
      <p:ext uri="{BB962C8B-B14F-4D97-AF65-F5344CB8AC3E}">
        <p14:creationId xmlns:p14="http://schemas.microsoft.com/office/powerpoint/2010/main" val="3121542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15. Closing (1 minute)</a:t>
            </a:r>
          </a:p>
          <a:p>
            <a:pPr>
              <a:buNone/>
            </a:pPr>
            <a:r>
              <a:rPr lang="en-US" b="1" dirty="0"/>
              <a:t>Slide Title:</a:t>
            </a:r>
            <a:br>
              <a:rPr lang="en-US" dirty="0"/>
            </a:br>
            <a:r>
              <a:rPr lang="en-US" dirty="0"/>
              <a:t>Key Takeaways</a:t>
            </a:r>
          </a:p>
          <a:p>
            <a:pPr>
              <a:buNone/>
            </a:pPr>
            <a:r>
              <a:rPr lang="en-US" b="1" dirty="0"/>
              <a:t>Talking Points</a:t>
            </a:r>
            <a:endParaRPr lang="en-US" dirty="0"/>
          </a:p>
          <a:p>
            <a:pPr>
              <a:buFont typeface="Arial" panose="020B0604020202020204" pitchFamily="34" charset="0"/>
              <a:buChar char="•"/>
            </a:pPr>
            <a:r>
              <a:rPr lang="en-US" dirty="0"/>
              <a:t>Two notifications</a:t>
            </a:r>
          </a:p>
          <a:p>
            <a:pPr>
              <a:buFont typeface="Arial" panose="020B0604020202020204" pitchFamily="34" charset="0"/>
              <a:buChar char="•"/>
            </a:pPr>
            <a:r>
              <a:rPr lang="en-US" dirty="0"/>
              <a:t>Two different triggers</a:t>
            </a:r>
          </a:p>
          <a:p>
            <a:pPr>
              <a:buFont typeface="Arial" panose="020B0604020202020204" pitchFamily="34" charset="0"/>
              <a:buChar char="•"/>
            </a:pPr>
            <a:r>
              <a:rPr lang="en-US" dirty="0"/>
              <a:t>Clear designee roles</a:t>
            </a:r>
          </a:p>
          <a:p>
            <a:pPr>
              <a:buFont typeface="Arial" panose="020B0604020202020204" pitchFamily="34" charset="0"/>
              <a:buChar char="•"/>
            </a:pPr>
            <a:r>
              <a:rPr lang="en-US" dirty="0"/>
              <a:t>You are not alone—we support you</a:t>
            </a:r>
          </a:p>
          <a:p>
            <a:endParaRPr lang="en-US" dirty="0"/>
          </a:p>
        </p:txBody>
      </p:sp>
      <p:sp>
        <p:nvSpPr>
          <p:cNvPr id="4" name="Slide Number Placeholder 3"/>
          <p:cNvSpPr>
            <a:spLocks noGrp="1"/>
          </p:cNvSpPr>
          <p:nvPr>
            <p:ph type="sldNum" sz="quarter" idx="5"/>
          </p:nvPr>
        </p:nvSpPr>
        <p:spPr/>
        <p:txBody>
          <a:bodyPr/>
          <a:lstStyle/>
          <a:p>
            <a:fld id="{9B507D40-3229-4119-A0AD-42B8FD84C751}" type="slidenum">
              <a:rPr lang="en-US" smtClean="0"/>
              <a:t>16</a:t>
            </a:fld>
            <a:endParaRPr lang="en-US"/>
          </a:p>
        </p:txBody>
      </p:sp>
    </p:spTree>
    <p:extLst>
      <p:ext uri="{BB962C8B-B14F-4D97-AF65-F5344CB8AC3E}">
        <p14:creationId xmlns:p14="http://schemas.microsoft.com/office/powerpoint/2010/main" val="284906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Talking Points</a:t>
            </a:r>
            <a:endParaRPr lang="en-US" dirty="0"/>
          </a:p>
          <a:p>
            <a:pPr>
              <a:buFont typeface="Arial" panose="020B0604020202020204" pitchFamily="34" charset="0"/>
              <a:buChar char="•"/>
            </a:pPr>
            <a:r>
              <a:rPr lang="en-US" dirty="0"/>
              <a:t>This session is for </a:t>
            </a:r>
            <a:r>
              <a:rPr lang="en-US" b="1" dirty="0"/>
              <a:t>recipients</a:t>
            </a:r>
            <a:r>
              <a:rPr lang="en-US" dirty="0"/>
              <a:t> of notifications:</a:t>
            </a:r>
          </a:p>
          <a:p>
            <a:pPr marL="742950" lvl="1" indent="-285750">
              <a:buFont typeface="Arial" panose="020B0604020202020204" pitchFamily="34" charset="0"/>
              <a:buChar char="•"/>
            </a:pPr>
            <a:r>
              <a:rPr lang="en-US" dirty="0"/>
              <a:t>District Attorney designees</a:t>
            </a:r>
          </a:p>
          <a:p>
            <a:pPr marL="742950" lvl="1" indent="-285750">
              <a:buFont typeface="Arial" panose="020B0604020202020204" pitchFamily="34" charset="0"/>
              <a:buChar char="•"/>
            </a:pPr>
            <a:r>
              <a:rPr lang="en-US" dirty="0"/>
              <a:t>Cross-County designees</a:t>
            </a:r>
          </a:p>
          <a:p>
            <a:pPr>
              <a:buFont typeface="Arial" panose="020B0604020202020204" pitchFamily="34" charset="0"/>
              <a:buChar char="•"/>
            </a:pPr>
            <a:r>
              <a:rPr lang="en-US" dirty="0"/>
              <a:t>Goal today:</a:t>
            </a:r>
          </a:p>
          <a:p>
            <a:pPr marL="742950" lvl="1" indent="-285750">
              <a:buFont typeface="Arial" panose="020B0604020202020204" pitchFamily="34" charset="0"/>
              <a:buChar char="•"/>
            </a:pPr>
            <a:r>
              <a:rPr lang="en-US" dirty="0"/>
              <a:t>Explain </a:t>
            </a:r>
            <a:r>
              <a:rPr lang="en-US" b="1" dirty="0"/>
              <a:t>why</a:t>
            </a:r>
            <a:r>
              <a:rPr lang="en-US" dirty="0"/>
              <a:t> these notifications exist</a:t>
            </a:r>
          </a:p>
          <a:p>
            <a:pPr marL="742950" lvl="1" indent="-285750">
              <a:buFont typeface="Arial" panose="020B0604020202020204" pitchFamily="34" charset="0"/>
              <a:buChar char="•"/>
            </a:pPr>
            <a:r>
              <a:rPr lang="en-US" dirty="0"/>
              <a:t>Explain </a:t>
            </a:r>
            <a:r>
              <a:rPr lang="en-US" b="1" dirty="0"/>
              <a:t>what triggers them</a:t>
            </a:r>
            <a:endParaRPr lang="en-US" dirty="0"/>
          </a:p>
          <a:p>
            <a:pPr marL="742950" lvl="1" indent="-285750">
              <a:buFont typeface="Arial" panose="020B0604020202020204" pitchFamily="34" charset="0"/>
              <a:buChar char="•"/>
            </a:pPr>
            <a:r>
              <a:rPr lang="en-US" dirty="0"/>
              <a:t>Clarify </a:t>
            </a:r>
            <a:r>
              <a:rPr lang="en-US" b="1" dirty="0"/>
              <a:t>what you should expect to receive</a:t>
            </a:r>
            <a:endParaRPr lang="en-US" dirty="0"/>
          </a:p>
          <a:p>
            <a:pPr marL="742950" lvl="1" indent="-285750">
              <a:buFont typeface="Arial" panose="020B0604020202020204" pitchFamily="34" charset="0"/>
              <a:buChar char="•"/>
            </a:pPr>
            <a:r>
              <a:rPr lang="en-US" dirty="0"/>
              <a:t>Clarify </a:t>
            </a:r>
            <a:r>
              <a:rPr lang="en-US" b="1" dirty="0"/>
              <a:t>what action, if any, is required of you</a:t>
            </a:r>
            <a:endParaRPr lang="en-US" dirty="0"/>
          </a:p>
          <a:p>
            <a:endParaRPr lang="en-US" dirty="0"/>
          </a:p>
        </p:txBody>
      </p:sp>
      <p:sp>
        <p:nvSpPr>
          <p:cNvPr id="4" name="Slide Number Placeholder 3"/>
          <p:cNvSpPr>
            <a:spLocks noGrp="1"/>
          </p:cNvSpPr>
          <p:nvPr>
            <p:ph type="sldNum" sz="quarter" idx="5"/>
          </p:nvPr>
        </p:nvSpPr>
        <p:spPr/>
        <p:txBody>
          <a:bodyPr/>
          <a:lstStyle/>
          <a:p>
            <a:fld id="{9B507D40-3229-4119-A0AD-42B8FD84C751}" type="slidenum">
              <a:rPr lang="en-US" smtClean="0"/>
              <a:t>2</a:t>
            </a:fld>
            <a:endParaRPr lang="en-US"/>
          </a:p>
        </p:txBody>
      </p:sp>
    </p:spTree>
    <p:extLst>
      <p:ext uri="{BB962C8B-B14F-4D97-AF65-F5344CB8AC3E}">
        <p14:creationId xmlns:p14="http://schemas.microsoft.com/office/powerpoint/2010/main" val="342533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Talking Points</a:t>
            </a:r>
            <a:endParaRPr lang="en-US" dirty="0"/>
          </a:p>
          <a:p>
            <a:pPr>
              <a:buFont typeface="Arial" panose="020B0604020202020204" pitchFamily="34" charset="0"/>
              <a:buChar char="•"/>
            </a:pPr>
            <a:r>
              <a:rPr lang="en-US" dirty="0"/>
              <a:t>Legislature identified a recurring problem:</a:t>
            </a:r>
          </a:p>
          <a:p>
            <a:pPr marL="742950" lvl="1" indent="-285750">
              <a:buFont typeface="Arial" panose="020B0604020202020204" pitchFamily="34" charset="0"/>
              <a:buChar char="•"/>
            </a:pPr>
            <a:r>
              <a:rPr lang="en-US" dirty="0"/>
              <a:t>Defendants released on felony bail in one county</a:t>
            </a:r>
          </a:p>
          <a:p>
            <a:pPr marL="742950" lvl="1" indent="-285750">
              <a:buFont typeface="Arial" panose="020B0604020202020204" pitchFamily="34" charset="0"/>
              <a:buChar char="•"/>
            </a:pPr>
            <a:r>
              <a:rPr lang="en-US" dirty="0"/>
              <a:t>Then arrested for new felonies or violent offenses elsewhere</a:t>
            </a:r>
          </a:p>
          <a:p>
            <a:pPr marL="742950" lvl="1" indent="-285750">
              <a:buFont typeface="Arial" panose="020B0604020202020204" pitchFamily="34" charset="0"/>
              <a:buChar char="•"/>
            </a:pPr>
            <a:r>
              <a:rPr lang="en-US" dirty="0"/>
              <a:t>Prosecutors and courts often did </a:t>
            </a:r>
            <a:r>
              <a:rPr lang="en-US" b="1" dirty="0"/>
              <a:t>not know in real time</a:t>
            </a:r>
            <a:endParaRPr lang="en-US" dirty="0"/>
          </a:p>
          <a:p>
            <a:pPr>
              <a:buFont typeface="Arial" panose="020B0604020202020204" pitchFamily="34" charset="0"/>
              <a:buChar char="•"/>
            </a:pPr>
            <a:r>
              <a:rPr lang="en-US" dirty="0"/>
              <a:t>Texas bail reform is focused on:</a:t>
            </a:r>
          </a:p>
          <a:p>
            <a:pPr marL="742950" lvl="1" indent="-285750">
              <a:buFont typeface="Arial" panose="020B0604020202020204" pitchFamily="34" charset="0"/>
              <a:buChar char="•"/>
            </a:pPr>
            <a:r>
              <a:rPr lang="en-US" dirty="0"/>
              <a:t>Public safety</a:t>
            </a:r>
          </a:p>
          <a:p>
            <a:pPr marL="742950" lvl="1" indent="-285750">
              <a:buFont typeface="Arial" panose="020B0604020202020204" pitchFamily="34" charset="0"/>
              <a:buChar char="•"/>
            </a:pPr>
            <a:r>
              <a:rPr lang="en-US" dirty="0"/>
              <a:t>Victim safety</a:t>
            </a:r>
          </a:p>
          <a:p>
            <a:pPr marL="742950" lvl="1" indent="-285750">
              <a:buFont typeface="Arial" panose="020B0604020202020204" pitchFamily="34" charset="0"/>
              <a:buChar char="•"/>
            </a:pPr>
            <a:r>
              <a:rPr lang="en-US" dirty="0"/>
              <a:t>Judicial transparency</a:t>
            </a:r>
          </a:p>
          <a:p>
            <a:pPr marL="742950" lvl="1" indent="-285750">
              <a:buFont typeface="Arial" panose="020B0604020202020204" pitchFamily="34" charset="0"/>
              <a:buChar char="•"/>
            </a:pPr>
            <a:r>
              <a:rPr lang="en-US" dirty="0"/>
              <a:t>Inter-county communication</a:t>
            </a:r>
          </a:p>
          <a:p>
            <a:pPr>
              <a:buFont typeface="Arial" panose="020B0604020202020204" pitchFamily="34" charset="0"/>
              <a:buChar char="•"/>
            </a:pPr>
            <a:r>
              <a:rPr lang="en-US" dirty="0"/>
              <a:t>Notifications are designed to:</a:t>
            </a:r>
          </a:p>
          <a:p>
            <a:pPr marL="742950" lvl="1" indent="-285750">
              <a:buFont typeface="Arial" panose="020B0604020202020204" pitchFamily="34" charset="0"/>
              <a:buChar char="•"/>
            </a:pPr>
            <a:r>
              <a:rPr lang="en-US" dirty="0"/>
              <a:t>Close that information gap</a:t>
            </a:r>
          </a:p>
          <a:p>
            <a:pPr marL="742950" lvl="1" indent="-285750">
              <a:buFont typeface="Arial" panose="020B0604020202020204" pitchFamily="34" charset="0"/>
              <a:buChar char="•"/>
            </a:pPr>
            <a:r>
              <a:rPr lang="en-US" dirty="0"/>
              <a:t>Ensure the right people know </a:t>
            </a:r>
            <a:r>
              <a:rPr lang="en-US" b="1" dirty="0"/>
              <a:t>quickly and consistently</a:t>
            </a:r>
            <a:endParaRPr lang="en-US" dirty="0"/>
          </a:p>
          <a:p>
            <a:endParaRPr lang="en-US" dirty="0"/>
          </a:p>
        </p:txBody>
      </p:sp>
      <p:sp>
        <p:nvSpPr>
          <p:cNvPr id="4" name="Slide Number Placeholder 3"/>
          <p:cNvSpPr>
            <a:spLocks noGrp="1"/>
          </p:cNvSpPr>
          <p:nvPr>
            <p:ph type="sldNum" sz="quarter" idx="5"/>
          </p:nvPr>
        </p:nvSpPr>
        <p:spPr/>
        <p:txBody>
          <a:bodyPr/>
          <a:lstStyle/>
          <a:p>
            <a:fld id="{9B507D40-3229-4119-A0AD-42B8FD84C751}" type="slidenum">
              <a:rPr lang="en-US" smtClean="0"/>
              <a:t>3</a:t>
            </a:fld>
            <a:endParaRPr lang="en-US"/>
          </a:p>
        </p:txBody>
      </p:sp>
    </p:spTree>
    <p:extLst>
      <p:ext uri="{BB962C8B-B14F-4D97-AF65-F5344CB8AC3E}">
        <p14:creationId xmlns:p14="http://schemas.microsoft.com/office/powerpoint/2010/main" val="154753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3. Legislative Foundation (2 minutes)</a:t>
            </a:r>
          </a:p>
          <a:p>
            <a:pPr>
              <a:buNone/>
            </a:pPr>
            <a:r>
              <a:rPr lang="en-US" b="1" dirty="0"/>
              <a:t>Talking Points</a:t>
            </a:r>
            <a:endParaRPr lang="en-US" dirty="0"/>
          </a:p>
          <a:p>
            <a:pPr>
              <a:buFont typeface="Arial" panose="020B0604020202020204" pitchFamily="34" charset="0"/>
              <a:buChar char="•"/>
            </a:pPr>
            <a:r>
              <a:rPr lang="en-US" dirty="0"/>
              <a:t>Senate Bill 6 (87th Legislature) created mandatory electronic notifications</a:t>
            </a:r>
          </a:p>
          <a:p>
            <a:pPr>
              <a:buFont typeface="Arial" panose="020B0604020202020204" pitchFamily="34" charset="0"/>
              <a:buChar char="•"/>
            </a:pPr>
            <a:r>
              <a:rPr lang="en-US" dirty="0"/>
              <a:t>Senate Bill 9 standardized and strengthened the framework</a:t>
            </a:r>
          </a:p>
          <a:p>
            <a:pPr>
              <a:buFont typeface="Arial" panose="020B0604020202020204" pitchFamily="34" charset="0"/>
              <a:buChar char="•"/>
            </a:pPr>
            <a:r>
              <a:rPr lang="en-US" dirty="0"/>
              <a:t>The statutes require:</a:t>
            </a:r>
          </a:p>
          <a:p>
            <a:pPr marL="742950" lvl="1" indent="-285750">
              <a:buFont typeface="Arial" panose="020B0604020202020204" pitchFamily="34" charset="0"/>
              <a:buChar char="•"/>
            </a:pPr>
            <a:r>
              <a:rPr lang="en-US" dirty="0"/>
              <a:t>Notifications be electronic</a:t>
            </a:r>
          </a:p>
          <a:p>
            <a:pPr marL="742950" lvl="1" indent="-285750">
              <a:buFont typeface="Arial" panose="020B0604020202020204" pitchFamily="34" charset="0"/>
              <a:buChar char="•"/>
            </a:pPr>
            <a:r>
              <a:rPr lang="en-US" dirty="0"/>
              <a:t>Notifications be timely</a:t>
            </a:r>
          </a:p>
          <a:p>
            <a:endParaRPr lang="en-US" dirty="0"/>
          </a:p>
        </p:txBody>
      </p:sp>
      <p:sp>
        <p:nvSpPr>
          <p:cNvPr id="4" name="Slide Number Placeholder 3"/>
          <p:cNvSpPr>
            <a:spLocks noGrp="1"/>
          </p:cNvSpPr>
          <p:nvPr>
            <p:ph type="sldNum" sz="quarter" idx="5"/>
          </p:nvPr>
        </p:nvSpPr>
        <p:spPr/>
        <p:txBody>
          <a:bodyPr/>
          <a:lstStyle/>
          <a:p>
            <a:fld id="{9B507D40-3229-4119-A0AD-42B8FD84C751}" type="slidenum">
              <a:rPr lang="en-US" smtClean="0"/>
              <a:t>4</a:t>
            </a:fld>
            <a:endParaRPr lang="en-US"/>
          </a:p>
        </p:txBody>
      </p:sp>
    </p:spTree>
    <p:extLst>
      <p:ext uri="{BB962C8B-B14F-4D97-AF65-F5344CB8AC3E}">
        <p14:creationId xmlns:p14="http://schemas.microsoft.com/office/powerpoint/2010/main" val="413787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5. District Attorney Notification – Trigger Talking Points</a:t>
            </a:r>
            <a:endParaRPr lang="en-US" dirty="0"/>
          </a:p>
          <a:p>
            <a:pPr>
              <a:buFont typeface="Arial" panose="020B0604020202020204" pitchFamily="34" charset="0"/>
              <a:buChar char="•"/>
            </a:pPr>
            <a:r>
              <a:rPr lang="en-US" dirty="0"/>
              <a:t>Triggered when:</a:t>
            </a:r>
          </a:p>
          <a:p>
            <a:pPr marL="742950" lvl="1" indent="-285750">
              <a:buFont typeface="Arial" panose="020B0604020202020204" pitchFamily="34" charset="0"/>
              <a:buChar char="•"/>
            </a:pPr>
            <a:r>
              <a:rPr lang="en-US" dirty="0"/>
              <a:t>Bail is set and Bail Form is Certified</a:t>
            </a:r>
          </a:p>
          <a:p>
            <a:pPr marL="742950" lvl="1" indent="-285750">
              <a:buFont typeface="Arial" panose="020B0604020202020204" pitchFamily="34" charset="0"/>
              <a:buChar char="•"/>
            </a:pPr>
            <a:r>
              <a:rPr lang="en-US" dirty="0"/>
              <a:t>For an offense involving violence under </a:t>
            </a:r>
            <a:r>
              <a:rPr lang="en-US" b="1" dirty="0"/>
              <a:t>Article 17.03</a:t>
            </a:r>
            <a:endParaRPr lang="en-US" dirty="0"/>
          </a:p>
          <a:p>
            <a:pPr>
              <a:buFont typeface="Arial" panose="020B0604020202020204" pitchFamily="34" charset="0"/>
              <a:buChar char="•"/>
            </a:pPr>
            <a:r>
              <a:rPr lang="en-US" dirty="0"/>
              <a:t>Statute ties notification to:</a:t>
            </a:r>
          </a:p>
          <a:p>
            <a:pPr marL="742950" lvl="1" indent="-285750">
              <a:buFont typeface="Arial" panose="020B0604020202020204" pitchFamily="34" charset="0"/>
              <a:buChar char="•"/>
            </a:pPr>
            <a:r>
              <a:rPr lang="en-US" b="1" dirty="0"/>
              <a:t>County where bail is set</a:t>
            </a:r>
            <a:endParaRPr lang="en-US" dirty="0"/>
          </a:p>
          <a:p>
            <a:pPr>
              <a:buFont typeface="Arial" panose="020B0604020202020204" pitchFamily="34" charset="0"/>
              <a:buChar char="•"/>
            </a:pPr>
            <a:r>
              <a:rPr lang="en-US" dirty="0"/>
              <a:t>PSRS automatically attaches:</a:t>
            </a:r>
          </a:p>
          <a:p>
            <a:pPr marL="742950" lvl="1" indent="-285750">
              <a:buFont typeface="Arial" panose="020B0604020202020204" pitchFamily="34" charset="0"/>
              <a:buChar char="•"/>
            </a:pPr>
            <a:r>
              <a:rPr lang="en-US" dirty="0"/>
              <a:t>Most recently completed bail form (PDF)</a:t>
            </a:r>
          </a:p>
        </p:txBody>
      </p:sp>
      <p:sp>
        <p:nvSpPr>
          <p:cNvPr id="4" name="Slide Number Placeholder 3"/>
          <p:cNvSpPr>
            <a:spLocks noGrp="1"/>
          </p:cNvSpPr>
          <p:nvPr>
            <p:ph type="sldNum" sz="quarter" idx="5"/>
          </p:nvPr>
        </p:nvSpPr>
        <p:spPr/>
        <p:txBody>
          <a:bodyPr/>
          <a:lstStyle/>
          <a:p>
            <a:fld id="{9B507D40-3229-4119-A0AD-42B8FD84C751}" type="slidenum">
              <a:rPr lang="en-US" smtClean="0"/>
              <a:t>5</a:t>
            </a:fld>
            <a:endParaRPr lang="en-US"/>
          </a:p>
        </p:txBody>
      </p:sp>
    </p:spTree>
    <p:extLst>
      <p:ext uri="{BB962C8B-B14F-4D97-AF65-F5344CB8AC3E}">
        <p14:creationId xmlns:p14="http://schemas.microsoft.com/office/powerpoint/2010/main" val="230967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32255-2ED6-C7BB-6DB5-53AA76848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27938-A3B9-536B-050E-C9CEBFFBD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3F60A-0714-4AAE-8A50-FC6369B8CEAC}"/>
              </a:ext>
            </a:extLst>
          </p:cNvPr>
          <p:cNvSpPr>
            <a:spLocks noGrp="1"/>
          </p:cNvSpPr>
          <p:nvPr>
            <p:ph type="body" idx="1"/>
          </p:nvPr>
        </p:nvSpPr>
        <p:spPr/>
        <p:txBody>
          <a:bodyPr/>
          <a:lstStyle/>
          <a:p>
            <a:pPr>
              <a:buNone/>
            </a:pPr>
            <a:r>
              <a:rPr lang="en-US" b="1" dirty="0"/>
              <a:t>6. District Attorney Notification – What You Receive Slide Title:</a:t>
            </a:r>
            <a:br>
              <a:rPr lang="en-US" dirty="0"/>
            </a:br>
            <a:r>
              <a:rPr lang="en-US" b="1" dirty="0"/>
              <a:t>Talking Points</a:t>
            </a:r>
            <a:endParaRPr lang="en-US" dirty="0"/>
          </a:p>
          <a:p>
            <a:pPr>
              <a:buFont typeface="Arial" panose="020B0604020202020204" pitchFamily="34" charset="0"/>
              <a:buChar char="•"/>
            </a:pPr>
            <a:r>
              <a:rPr lang="en-US" dirty="0"/>
              <a:t>Defendant identifying information</a:t>
            </a:r>
          </a:p>
          <a:p>
            <a:pPr>
              <a:buFont typeface="Arial" panose="020B0604020202020204" pitchFamily="34" charset="0"/>
              <a:buChar char="•"/>
            </a:pPr>
            <a:r>
              <a:rPr lang="en-US" dirty="0"/>
              <a:t>Offense(s)</a:t>
            </a:r>
          </a:p>
          <a:p>
            <a:pPr>
              <a:buFont typeface="Arial" panose="020B0604020202020204" pitchFamily="34" charset="0"/>
              <a:buChar char="•"/>
            </a:pPr>
            <a:r>
              <a:rPr lang="en-US" dirty="0"/>
              <a:t>Bail amount and type</a:t>
            </a:r>
          </a:p>
          <a:p>
            <a:pPr>
              <a:buFont typeface="Arial" panose="020B0604020202020204" pitchFamily="34" charset="0"/>
              <a:buChar char="•"/>
            </a:pPr>
            <a:r>
              <a:rPr lang="en-US" dirty="0"/>
              <a:t>Attached bail form PDF</a:t>
            </a:r>
          </a:p>
          <a:p>
            <a:pPr>
              <a:buFont typeface="Arial" panose="020B0604020202020204" pitchFamily="34" charset="0"/>
              <a:buChar char="•"/>
            </a:pPr>
            <a:r>
              <a:rPr lang="en-US" dirty="0"/>
              <a:t>Sent to email address provided by the elected DA</a:t>
            </a:r>
          </a:p>
        </p:txBody>
      </p:sp>
      <p:sp>
        <p:nvSpPr>
          <p:cNvPr id="4" name="Slide Number Placeholder 3">
            <a:extLst>
              <a:ext uri="{FF2B5EF4-FFF2-40B4-BE49-F238E27FC236}">
                <a16:creationId xmlns:a16="http://schemas.microsoft.com/office/drawing/2014/main" id="{B5F0D763-AB6D-B2C3-FBC8-1EC75E2C167B}"/>
              </a:ext>
            </a:extLst>
          </p:cNvPr>
          <p:cNvSpPr>
            <a:spLocks noGrp="1"/>
          </p:cNvSpPr>
          <p:nvPr>
            <p:ph type="sldNum" sz="quarter" idx="5"/>
          </p:nvPr>
        </p:nvSpPr>
        <p:spPr/>
        <p:txBody>
          <a:bodyPr/>
          <a:lstStyle/>
          <a:p>
            <a:fld id="{9B507D40-3229-4119-A0AD-42B8FD84C751}" type="slidenum">
              <a:rPr lang="en-US" smtClean="0"/>
              <a:t>6</a:t>
            </a:fld>
            <a:endParaRPr lang="en-US"/>
          </a:p>
        </p:txBody>
      </p:sp>
    </p:spTree>
    <p:extLst>
      <p:ext uri="{BB962C8B-B14F-4D97-AF65-F5344CB8AC3E}">
        <p14:creationId xmlns:p14="http://schemas.microsoft.com/office/powerpoint/2010/main" val="233642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9B507D40-3229-4119-A0AD-42B8FD84C751}" type="slidenum">
              <a:rPr lang="en-US" smtClean="0"/>
              <a:t>7</a:t>
            </a:fld>
            <a:endParaRPr lang="en-US"/>
          </a:p>
        </p:txBody>
      </p:sp>
    </p:spTree>
    <p:extLst>
      <p:ext uri="{BB962C8B-B14F-4D97-AF65-F5344CB8AC3E}">
        <p14:creationId xmlns:p14="http://schemas.microsoft.com/office/powerpoint/2010/main" val="143459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3B211-2126-9824-6015-1AF91256A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746D2-59D1-0FC3-1329-063005A15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4015D-B679-7C91-1ECA-0F0514FAD73F}"/>
              </a:ext>
            </a:extLst>
          </p:cNvPr>
          <p:cNvSpPr>
            <a:spLocks noGrp="1"/>
          </p:cNvSpPr>
          <p:nvPr>
            <p:ph type="body" idx="1"/>
          </p:nvPr>
        </p:nvSpPr>
        <p:spPr/>
        <p:txBody>
          <a:bodyPr/>
          <a:lstStyle/>
          <a:p>
            <a:pPr>
              <a:buFont typeface="Arial" panose="020B0604020202020204" pitchFamily="34" charset="0"/>
              <a:buChar char="•"/>
            </a:pPr>
            <a:r>
              <a:rPr lang="en-US" dirty="0"/>
              <a:t>Ensure the elected DA’s office </a:t>
            </a:r>
            <a:r>
              <a:rPr lang="en-US" b="1" dirty="0"/>
              <a:t>receives</a:t>
            </a:r>
            <a:r>
              <a:rPr lang="en-US" dirty="0"/>
              <a:t> the notification</a:t>
            </a:r>
          </a:p>
          <a:p>
            <a:pPr>
              <a:buFont typeface="Arial" panose="020B0604020202020204" pitchFamily="34" charset="0"/>
              <a:buChar char="•"/>
            </a:pPr>
            <a:r>
              <a:rPr lang="en-US" dirty="0"/>
              <a:t>Route internally per local practice</a:t>
            </a:r>
          </a:p>
          <a:p>
            <a:pPr>
              <a:buFont typeface="Arial" panose="020B0604020202020204" pitchFamily="34" charset="0"/>
              <a:buChar char="•"/>
            </a:pPr>
            <a:r>
              <a:rPr lang="en-US" dirty="0"/>
              <a:t>Use information to:</a:t>
            </a:r>
          </a:p>
          <a:p>
            <a:pPr marL="742950" lvl="1" indent="-285750">
              <a:buFont typeface="Arial" panose="020B0604020202020204" pitchFamily="34" charset="0"/>
              <a:buChar char="•"/>
            </a:pPr>
            <a:r>
              <a:rPr lang="en-US" dirty="0"/>
              <a:t>Support charging decisions</a:t>
            </a:r>
          </a:p>
          <a:p>
            <a:pPr marL="742950" lvl="1" indent="-285750">
              <a:buFont typeface="Arial" panose="020B0604020202020204" pitchFamily="34" charset="0"/>
              <a:buChar char="•"/>
            </a:pPr>
            <a:r>
              <a:rPr lang="en-US" dirty="0"/>
              <a:t>Consider bail challenges</a:t>
            </a:r>
          </a:p>
          <a:p>
            <a:pPr>
              <a:buFont typeface="Arial" panose="020B0604020202020204" pitchFamily="34" charset="0"/>
              <a:buNone/>
            </a:pPr>
            <a:r>
              <a:rPr lang="en-US" dirty="0"/>
              <a:t>No requirement to respond back in PSRS</a:t>
            </a:r>
          </a:p>
          <a:p>
            <a:pPr>
              <a:buFont typeface="Arial" panose="020B0604020202020204" pitchFamily="34" charset="0"/>
              <a:buChar char="•"/>
            </a:pPr>
            <a:r>
              <a:rPr lang="en-US" dirty="0"/>
              <a:t>No requirement to send onward notifications unless locally assigned</a:t>
            </a:r>
          </a:p>
          <a:p>
            <a:pPr>
              <a:buNone/>
            </a:pPr>
            <a:endParaRPr lang="en-US" dirty="0"/>
          </a:p>
        </p:txBody>
      </p:sp>
      <p:sp>
        <p:nvSpPr>
          <p:cNvPr id="4" name="Slide Number Placeholder 3">
            <a:extLst>
              <a:ext uri="{FF2B5EF4-FFF2-40B4-BE49-F238E27FC236}">
                <a16:creationId xmlns:a16="http://schemas.microsoft.com/office/drawing/2014/main" id="{BEC41BD4-8C50-A05A-5C11-B1F2DEA903FF}"/>
              </a:ext>
            </a:extLst>
          </p:cNvPr>
          <p:cNvSpPr>
            <a:spLocks noGrp="1"/>
          </p:cNvSpPr>
          <p:nvPr>
            <p:ph type="sldNum" sz="quarter" idx="5"/>
          </p:nvPr>
        </p:nvSpPr>
        <p:spPr/>
        <p:txBody>
          <a:bodyPr/>
          <a:lstStyle/>
          <a:p>
            <a:fld id="{9B507D40-3229-4119-A0AD-42B8FD84C751}" type="slidenum">
              <a:rPr lang="en-US" smtClean="0"/>
              <a:t>8</a:t>
            </a:fld>
            <a:endParaRPr lang="en-US"/>
          </a:p>
        </p:txBody>
      </p:sp>
    </p:spTree>
    <p:extLst>
      <p:ext uri="{BB962C8B-B14F-4D97-AF65-F5344CB8AC3E}">
        <p14:creationId xmlns:p14="http://schemas.microsoft.com/office/powerpoint/2010/main" val="388519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1F089-EC0F-4B92-A93F-B0C1C7E6E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09F37-4DC0-8F16-18B9-868FF644A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2A500-AD04-95B8-A664-3616CF74B490}"/>
              </a:ext>
            </a:extLst>
          </p:cNvPr>
          <p:cNvSpPr>
            <a:spLocks noGrp="1"/>
          </p:cNvSpPr>
          <p:nvPr>
            <p:ph type="body" idx="1"/>
          </p:nvPr>
        </p:nvSpPr>
        <p:spPr/>
        <p:txBody>
          <a:bodyPr/>
          <a:lstStyle/>
          <a:p>
            <a:pPr>
              <a:buNone/>
            </a:pPr>
            <a:r>
              <a:rPr lang="en-US" b="1" dirty="0"/>
              <a:t>8. Cross-County Notification – Trigger Talking Points</a:t>
            </a:r>
            <a:endParaRPr lang="en-US" dirty="0"/>
          </a:p>
          <a:p>
            <a:pPr>
              <a:buFont typeface="Arial" panose="020B0604020202020204" pitchFamily="34" charset="0"/>
              <a:buChar char="•"/>
            </a:pPr>
            <a:r>
              <a:rPr lang="en-US" dirty="0"/>
              <a:t>Triggered when:</a:t>
            </a:r>
          </a:p>
          <a:p>
            <a:pPr marL="742950" lvl="1" indent="-285750">
              <a:buFont typeface="Arial" panose="020B0604020202020204" pitchFamily="34" charset="0"/>
              <a:buChar char="•"/>
            </a:pPr>
            <a:r>
              <a:rPr lang="en-US" dirty="0"/>
              <a:t>Defendant is released on bail for a felony in County A</a:t>
            </a:r>
          </a:p>
          <a:p>
            <a:pPr marL="742950" lvl="1" indent="-285750">
              <a:buFont typeface="Arial" panose="020B0604020202020204" pitchFamily="34" charset="0"/>
              <a:buChar char="•"/>
            </a:pPr>
            <a:r>
              <a:rPr lang="en-US" dirty="0"/>
              <a:t>Defendant is arrested for a new felony in County B</a:t>
            </a:r>
          </a:p>
          <a:p>
            <a:pPr>
              <a:buFont typeface="Arial" panose="020B0604020202020204" pitchFamily="34" charset="0"/>
              <a:buChar char="•"/>
            </a:pPr>
            <a:r>
              <a:rPr lang="en-US" dirty="0"/>
              <a:t>Purpose:</a:t>
            </a:r>
          </a:p>
          <a:p>
            <a:pPr marL="742950" lvl="1" indent="-285750">
              <a:buFont typeface="Arial" panose="020B0604020202020204" pitchFamily="34" charset="0"/>
              <a:buChar char="•"/>
            </a:pPr>
            <a:r>
              <a:rPr lang="en-US" dirty="0"/>
              <a:t>Notify the county </a:t>
            </a:r>
            <a:r>
              <a:rPr lang="en-US" b="1" dirty="0"/>
              <a:t>where the defendant is already on felony bail</a:t>
            </a:r>
            <a:endParaRPr lang="en-US" dirty="0"/>
          </a:p>
          <a:p>
            <a:pPr>
              <a:buNone/>
            </a:pPr>
            <a:endParaRPr lang="en-US" dirty="0"/>
          </a:p>
        </p:txBody>
      </p:sp>
      <p:sp>
        <p:nvSpPr>
          <p:cNvPr id="4" name="Slide Number Placeholder 3">
            <a:extLst>
              <a:ext uri="{FF2B5EF4-FFF2-40B4-BE49-F238E27FC236}">
                <a16:creationId xmlns:a16="http://schemas.microsoft.com/office/drawing/2014/main" id="{EE95D117-AD1E-C619-2A75-60E8CF3C3563}"/>
              </a:ext>
            </a:extLst>
          </p:cNvPr>
          <p:cNvSpPr>
            <a:spLocks noGrp="1"/>
          </p:cNvSpPr>
          <p:nvPr>
            <p:ph type="sldNum" sz="quarter" idx="5"/>
          </p:nvPr>
        </p:nvSpPr>
        <p:spPr/>
        <p:txBody>
          <a:bodyPr/>
          <a:lstStyle/>
          <a:p>
            <a:fld id="{9B507D40-3229-4119-A0AD-42B8FD84C751}" type="slidenum">
              <a:rPr lang="en-US" smtClean="0"/>
              <a:t>9</a:t>
            </a:fld>
            <a:endParaRPr lang="en-US"/>
          </a:p>
        </p:txBody>
      </p:sp>
    </p:spTree>
    <p:extLst>
      <p:ext uri="{BB962C8B-B14F-4D97-AF65-F5344CB8AC3E}">
        <p14:creationId xmlns:p14="http://schemas.microsoft.com/office/powerpoint/2010/main" val="59569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8968-F9BB-30C1-A9D3-FAAB2943B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B7E600-DD03-AD5B-5428-2DF31A4E1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D5DD81-3E62-3F43-EB07-F2C36368EAF0}"/>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5" name="Footer Placeholder 4">
            <a:extLst>
              <a:ext uri="{FF2B5EF4-FFF2-40B4-BE49-F238E27FC236}">
                <a16:creationId xmlns:a16="http://schemas.microsoft.com/office/drawing/2014/main" id="{7BCAA11E-E36D-22D9-5B21-9392A0E45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7B732-0EFF-97E0-6B6D-F905AE3A74E6}"/>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125450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ACDC-FA20-D016-DE26-6AB534B78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7AEDAF-9D49-34DE-8CFF-2E04EFBAEA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45A7E-66F8-E799-D378-49D76B0D9195}"/>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5" name="Footer Placeholder 4">
            <a:extLst>
              <a:ext uri="{FF2B5EF4-FFF2-40B4-BE49-F238E27FC236}">
                <a16:creationId xmlns:a16="http://schemas.microsoft.com/office/drawing/2014/main" id="{7327101B-00D7-AFCD-74A2-448B476A4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19887-1EB8-F049-EDE2-ADA26C1C9F18}"/>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126253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2C916-CB9D-11A4-2AB7-F3469E2A2F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80D653-59B8-DAB0-37BC-EF92250D74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B4E25-19F0-AEEB-2974-7835090C8C72}"/>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5" name="Footer Placeholder 4">
            <a:extLst>
              <a:ext uri="{FF2B5EF4-FFF2-40B4-BE49-F238E27FC236}">
                <a16:creationId xmlns:a16="http://schemas.microsoft.com/office/drawing/2014/main" id="{DA5C86BF-3B9C-9F3F-AE2D-D5EB8EABA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D0C41-558B-02B5-8BAC-9E95E5494782}"/>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3837737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704448-4DE3-49E7-AB96-9AFA68C8AA34}"/>
              </a:ext>
            </a:extLst>
          </p:cNvPr>
          <p:cNvSpPr/>
          <p:nvPr userDrawn="1"/>
        </p:nvSpPr>
        <p:spPr>
          <a:xfrm>
            <a:off x="0" y="6233020"/>
            <a:ext cx="12192000" cy="62498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188E4BC6-58A1-4F49-848B-449AC78B5278}"/>
              </a:ext>
            </a:extLst>
          </p:cNvPr>
          <p:cNvSpPr>
            <a:spLocks noGrp="1"/>
          </p:cNvSpPr>
          <p:nvPr>
            <p:ph type="dt" sz="half" idx="10"/>
          </p:nvPr>
        </p:nvSpPr>
        <p:spPr>
          <a:xfrm>
            <a:off x="1134318" y="6356350"/>
            <a:ext cx="2447081" cy="365125"/>
          </a:xfrm>
        </p:spPr>
        <p:txBody>
          <a:bodyPr/>
          <a:lstStyle/>
          <a:p>
            <a:fld id="{8D5335D1-56D1-4C54-8196-EECD2556B19E}" type="datetime1">
              <a:rPr lang="en-US" smtClean="0"/>
              <a:t>1/27/2026</a:t>
            </a:fld>
            <a:endParaRPr lang="en-US" dirty="0"/>
          </a:p>
        </p:txBody>
      </p:sp>
      <p:sp>
        <p:nvSpPr>
          <p:cNvPr id="4" name="Footer Placeholder 3">
            <a:extLst>
              <a:ext uri="{FF2B5EF4-FFF2-40B4-BE49-F238E27FC236}">
                <a16:creationId xmlns:a16="http://schemas.microsoft.com/office/drawing/2014/main" id="{CD8C83C1-8FB0-4C04-888A-88B277B8F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53C25B-7130-47BE-A4CE-FC1EB4049AF4}"/>
              </a:ext>
            </a:extLst>
          </p:cNvPr>
          <p:cNvSpPr>
            <a:spLocks noGrp="1"/>
          </p:cNvSpPr>
          <p:nvPr>
            <p:ph type="sldNum" sz="quarter" idx="12"/>
          </p:nvPr>
        </p:nvSpPr>
        <p:spPr>
          <a:xfrm>
            <a:off x="8610600" y="6356350"/>
            <a:ext cx="2080047" cy="365125"/>
          </a:xfrm>
        </p:spPr>
        <p:txBody>
          <a:bodyPr/>
          <a:lstStyle/>
          <a:p>
            <a:fld id="{62C6627B-E4D5-2947-8E88-B84039729B99}" type="slidenum">
              <a:rPr lang="en-US" smtClean="0"/>
              <a:t>‹#›</a:t>
            </a:fld>
            <a:endParaRPr lang="en-US" dirty="0"/>
          </a:p>
        </p:txBody>
      </p:sp>
      <p:sp>
        <p:nvSpPr>
          <p:cNvPr id="9" name="Text Placeholder 10">
            <a:extLst>
              <a:ext uri="{FF2B5EF4-FFF2-40B4-BE49-F238E27FC236}">
                <a16:creationId xmlns:a16="http://schemas.microsoft.com/office/drawing/2014/main" id="{98CE6B51-0FBC-4C90-AC25-70B3B32B449F}"/>
              </a:ext>
            </a:extLst>
          </p:cNvPr>
          <p:cNvSpPr>
            <a:spLocks noGrp="1"/>
          </p:cNvSpPr>
          <p:nvPr>
            <p:ph type="body" sz="quarter" idx="14"/>
          </p:nvPr>
        </p:nvSpPr>
        <p:spPr>
          <a:xfrm>
            <a:off x="1134320" y="1507067"/>
            <a:ext cx="10134371" cy="3991990"/>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0C846FB3-1EFB-4680-9EE8-109E4B700D78}"/>
              </a:ext>
            </a:extLst>
          </p:cNvPr>
          <p:cNvSpPr>
            <a:spLocks noGrp="1"/>
          </p:cNvSpPr>
          <p:nvPr>
            <p:ph type="ctrTitle" hasCustomPrompt="1"/>
          </p:nvPr>
        </p:nvSpPr>
        <p:spPr>
          <a:xfrm>
            <a:off x="1134319"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pic>
        <p:nvPicPr>
          <p:cNvPr id="13" name="Picture 12" descr="A close up of a sign&#10;&#10;Description automatically generated">
            <a:extLst>
              <a:ext uri="{FF2B5EF4-FFF2-40B4-BE49-F238E27FC236}">
                <a16:creationId xmlns:a16="http://schemas.microsoft.com/office/drawing/2014/main" id="{0571F0C9-01E9-4487-8B15-BBC351B213E4}"/>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2298" b="98254" l="2482" r="97518">
                        <a14:foregroundMark x1="33915" y1="7353" x2="33915" y2="7353"/>
                        <a14:foregroundMark x1="41636" y1="4871" x2="41636" y2="4871"/>
                        <a14:foregroundMark x1="41636" y1="2298" x2="41636" y2="2298"/>
                        <a14:foregroundMark x1="86305" y1="69761" x2="86305" y2="69761"/>
                        <a14:foregroundMark x1="90349" y1="63235" x2="84007" y2="28217"/>
                        <a14:foregroundMark x1="84007" y1="28217" x2="55882" y2="5423"/>
                        <a14:foregroundMark x1="55882" y1="5423" x2="20037" y2="12040"/>
                        <a14:foregroundMark x1="20037" y1="12040" x2="10294" y2="45588"/>
                        <a14:foregroundMark x1="10294" y1="45588" x2="26195" y2="77206"/>
                        <a14:foregroundMark x1="26195" y1="77206" x2="62868" y2="91085"/>
                        <a14:foregroundMark x1="62868" y1="91085" x2="87040" y2="66085"/>
                        <a14:foregroundMark x1="87040" y1="66085" x2="88327" y2="42463"/>
                        <a14:foregroundMark x1="40165" y1="10202" x2="17004" y2="36121"/>
                        <a14:foregroundMark x1="17004" y1="36121" x2="14798" y2="71691"/>
                        <a14:foregroundMark x1="14798" y1="71691" x2="45956" y2="89982"/>
                        <a14:foregroundMark x1="45956" y1="89982" x2="53585" y2="91452"/>
                        <a14:foregroundMark x1="66085" y1="87776" x2="90165" y2="60570"/>
                        <a14:foregroundMark x1="90165" y1="60570" x2="85018" y2="25827"/>
                        <a14:foregroundMark x1="85018" y1="25827" x2="53309" y2="5607"/>
                        <a14:foregroundMark x1="53309" y1="5607" x2="20313" y2="21140"/>
                        <a14:foregroundMark x1="20313" y1="21140" x2="7261" y2="56434"/>
                        <a14:foregroundMark x1="7261" y1="56434" x2="16544" y2="73529"/>
                        <a14:foregroundMark x1="10570" y1="29044" x2="6801" y2="60662"/>
                        <a14:foregroundMark x1="28493" y1="7353" x2="63695" y2="5515"/>
                        <a14:foregroundMark x1="63695" y1="5515" x2="90074" y2="30147"/>
                        <a14:foregroundMark x1="90074" y1="30147" x2="93199" y2="64798"/>
                        <a14:foregroundMark x1="93199" y1="64798" x2="72978" y2="82904"/>
                        <a14:foregroundMark x1="74081" y1="11949" x2="91820" y2="44853"/>
                        <a14:foregroundMark x1="91820" y1="44853" x2="93474" y2="62408"/>
                        <a14:foregroundMark x1="93474" y1="37592" x2="92279" y2="66912"/>
                        <a14:foregroundMark x1="31342" y1="5699" x2="19945" y2="15074"/>
                        <a14:foregroundMark x1="19393" y1="13051" x2="2941" y2="44945"/>
                        <a14:foregroundMark x1="2941" y1="44945" x2="12500" y2="79596"/>
                        <a14:foregroundMark x1="12500" y1="79596" x2="44945" y2="94301"/>
                        <a14:foregroundMark x1="44945" y1="94301" x2="75827" y2="86857"/>
                        <a14:foregroundMark x1="17831" y1="13787" x2="2665" y2="46140"/>
                        <a14:foregroundMark x1="2665" y1="46140" x2="4596" y2="61213"/>
                        <a14:foregroundMark x1="15074" y1="16360" x2="13603" y2="20772"/>
                        <a14:foregroundMark x1="14522" y1="17647" x2="10662" y2="22059"/>
                        <a14:foregroundMark x1="11765" y1="20956" x2="2665" y2="54504"/>
                        <a14:foregroundMark x1="2665" y1="54504" x2="2665" y2="60662"/>
                        <a14:foregroundMark x1="9926" y1="22426" x2="4596" y2="39614"/>
                        <a14:foregroundMark x1="2482" y1="59926" x2="15993" y2="81158"/>
                        <a14:foregroundMark x1="7537" y1="26654" x2="3401" y2="54871"/>
                        <a14:foregroundMark x1="11397" y1="54320" x2="11397" y2="57721"/>
                        <a14:foregroundMark x1="40165" y1="53401" x2="45496" y2="53768"/>
                        <a14:foregroundMark x1="57904" y1="51195" x2="59926" y2="51746"/>
                        <a14:foregroundMark x1="3217" y1="62868" x2="11213" y2="77022"/>
                        <a14:foregroundMark x1="11397" y1="80055" x2="28125" y2="92004"/>
                        <a14:foregroundMark x1="16176" y1="84467" x2="26654" y2="91452"/>
                        <a14:foregroundMark x1="27757" y1="92923" x2="43658" y2="97518"/>
                        <a14:foregroundMark x1="44026" y1="98254" x2="66912" y2="96415"/>
                        <a14:foregroundMark x1="67647" y1="95129" x2="79044" y2="87960"/>
                        <a14:foregroundMark x1="79871" y1="88511" x2="96232" y2="66544"/>
                        <a14:foregroundMark x1="96048" y1="65441" x2="97518" y2="37776"/>
                        <a14:foregroundMark x1="96783" y1="37224" x2="76103" y2="7996"/>
                        <a14:foregroundMark x1="76103" y1="7996" x2="62868" y2="3033"/>
                      </a14:backgroundRemoval>
                    </a14:imgEffect>
                  </a14:imgLayer>
                </a14:imgProps>
              </a:ext>
            </a:extLst>
          </a:blip>
          <a:stretch>
            <a:fillRect/>
          </a:stretch>
        </p:blipFill>
        <p:spPr>
          <a:xfrm>
            <a:off x="10668000" y="5632666"/>
            <a:ext cx="1106993" cy="1106993"/>
          </a:xfrm>
          <a:prstGeom prst="rect">
            <a:avLst/>
          </a:prstGeom>
        </p:spPr>
      </p:pic>
    </p:spTree>
    <p:extLst>
      <p:ext uri="{BB962C8B-B14F-4D97-AF65-F5344CB8AC3E}">
        <p14:creationId xmlns:p14="http://schemas.microsoft.com/office/powerpoint/2010/main" val="3736870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pic>
        <p:nvPicPr>
          <p:cNvPr id="7" name="Picture 6" descr="A close up of a sign&#10;&#10;Description automatically generated">
            <a:extLst>
              <a:ext uri="{FF2B5EF4-FFF2-40B4-BE49-F238E27FC236}">
                <a16:creationId xmlns:a16="http://schemas.microsoft.com/office/drawing/2014/main" id="{DC8BF3A9-1611-44AC-B590-EB67E1B03CF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2298" b="98254" l="2482" r="97518">
                        <a14:foregroundMark x1="33915" y1="7353" x2="33915" y2="7353"/>
                        <a14:foregroundMark x1="41636" y1="4871" x2="41636" y2="4871"/>
                        <a14:foregroundMark x1="41636" y1="2298" x2="41636" y2="2298"/>
                        <a14:foregroundMark x1="86305" y1="69761" x2="86305" y2="69761"/>
                        <a14:foregroundMark x1="90349" y1="63235" x2="84007" y2="28217"/>
                        <a14:foregroundMark x1="84007" y1="28217" x2="55882" y2="5423"/>
                        <a14:foregroundMark x1="55882" y1="5423" x2="20037" y2="12040"/>
                        <a14:foregroundMark x1="20037" y1="12040" x2="10294" y2="45588"/>
                        <a14:foregroundMark x1="10294" y1="45588" x2="26195" y2="77206"/>
                        <a14:foregroundMark x1="26195" y1="77206" x2="62868" y2="91085"/>
                        <a14:foregroundMark x1="62868" y1="91085" x2="87040" y2="66085"/>
                        <a14:foregroundMark x1="87040" y1="66085" x2="88327" y2="42463"/>
                        <a14:foregroundMark x1="40165" y1="10202" x2="17004" y2="36121"/>
                        <a14:foregroundMark x1="17004" y1="36121" x2="14798" y2="71691"/>
                        <a14:foregroundMark x1="14798" y1="71691" x2="45956" y2="89982"/>
                        <a14:foregroundMark x1="45956" y1="89982" x2="53585" y2="91452"/>
                        <a14:foregroundMark x1="66085" y1="87776" x2="90165" y2="60570"/>
                        <a14:foregroundMark x1="90165" y1="60570" x2="85018" y2="25827"/>
                        <a14:foregroundMark x1="85018" y1="25827" x2="53309" y2="5607"/>
                        <a14:foregroundMark x1="53309" y1="5607" x2="20313" y2="21140"/>
                        <a14:foregroundMark x1="20313" y1="21140" x2="7261" y2="56434"/>
                        <a14:foregroundMark x1="7261" y1="56434" x2="16544" y2="73529"/>
                        <a14:foregroundMark x1="10570" y1="29044" x2="6801" y2="60662"/>
                        <a14:foregroundMark x1="28493" y1="7353" x2="63695" y2="5515"/>
                        <a14:foregroundMark x1="63695" y1="5515" x2="90074" y2="30147"/>
                        <a14:foregroundMark x1="90074" y1="30147" x2="93199" y2="64798"/>
                        <a14:foregroundMark x1="93199" y1="64798" x2="72978" y2="82904"/>
                        <a14:foregroundMark x1="74081" y1="11949" x2="91820" y2="44853"/>
                        <a14:foregroundMark x1="91820" y1="44853" x2="93474" y2="62408"/>
                        <a14:foregroundMark x1="93474" y1="37592" x2="92279" y2="66912"/>
                        <a14:foregroundMark x1="31342" y1="5699" x2="19945" y2="15074"/>
                        <a14:foregroundMark x1="19393" y1="13051" x2="2941" y2="44945"/>
                        <a14:foregroundMark x1="2941" y1="44945" x2="12500" y2="79596"/>
                        <a14:foregroundMark x1="12500" y1="79596" x2="44945" y2="94301"/>
                        <a14:foregroundMark x1="44945" y1="94301" x2="75827" y2="86857"/>
                        <a14:foregroundMark x1="17831" y1="13787" x2="2665" y2="46140"/>
                        <a14:foregroundMark x1="2665" y1="46140" x2="4596" y2="61213"/>
                        <a14:foregroundMark x1="15074" y1="16360" x2="13603" y2="20772"/>
                        <a14:foregroundMark x1="14522" y1="17647" x2="10662" y2="22059"/>
                        <a14:foregroundMark x1="11765" y1="20956" x2="2665" y2="54504"/>
                        <a14:foregroundMark x1="2665" y1="54504" x2="2665" y2="60662"/>
                        <a14:foregroundMark x1="9926" y1="22426" x2="4596" y2="39614"/>
                        <a14:foregroundMark x1="2482" y1="59926" x2="15993" y2="81158"/>
                        <a14:foregroundMark x1="7537" y1="26654" x2="3401" y2="54871"/>
                        <a14:foregroundMark x1="11397" y1="54320" x2="11397" y2="57721"/>
                        <a14:foregroundMark x1="40165" y1="53401" x2="45496" y2="53768"/>
                        <a14:foregroundMark x1="57904" y1="51195" x2="59926" y2="51746"/>
                        <a14:foregroundMark x1="3217" y1="62868" x2="11213" y2="77022"/>
                        <a14:foregroundMark x1="11397" y1="80055" x2="28125" y2="92004"/>
                        <a14:foregroundMark x1="16176" y1="84467" x2="26654" y2="91452"/>
                        <a14:foregroundMark x1="27757" y1="92923" x2="43658" y2="97518"/>
                        <a14:foregroundMark x1="44026" y1="98254" x2="66912" y2="96415"/>
                        <a14:foregroundMark x1="67647" y1="95129" x2="79044" y2="87960"/>
                        <a14:foregroundMark x1="79871" y1="88511" x2="96232" y2="66544"/>
                        <a14:foregroundMark x1="96048" y1="65441" x2="97518" y2="37776"/>
                        <a14:foregroundMark x1="96783" y1="37224" x2="76103" y2="7996"/>
                        <a14:foregroundMark x1="76103" y1="7996" x2="62868" y2="3033"/>
                      </a14:backgroundRemoval>
                    </a14:imgEffect>
                  </a14:imgLayer>
                </a14:imgProps>
              </a:ext>
            </a:extLst>
          </a:blip>
          <a:stretch>
            <a:fillRect/>
          </a:stretch>
        </p:blipFill>
        <p:spPr>
          <a:xfrm>
            <a:off x="8045239" y="2163779"/>
            <a:ext cx="2530442" cy="2530442"/>
          </a:xfrm>
          <a:prstGeom prst="rect">
            <a:avLst/>
          </a:prstGeom>
        </p:spPr>
      </p:pic>
    </p:spTree>
    <p:extLst>
      <p:ext uri="{BB962C8B-B14F-4D97-AF65-F5344CB8AC3E}">
        <p14:creationId xmlns:p14="http://schemas.microsoft.com/office/powerpoint/2010/main" val="13756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F5335-F326-3A4B-8460-AF8B0533DBA9}" type="datetime1">
              <a:rPr lang="en-US" smtClean="0"/>
              <a:t>1/27/2026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F757D4-DA7F-4A6A-B4F6-91B18944D499}" type="slidenum">
              <a:rPr lang="en-US" smtClean="0"/>
              <a:t>‹#›</a:t>
            </a:fld>
            <a:endParaRPr lang="en-US" dirty="0"/>
          </a:p>
        </p:txBody>
      </p:sp>
    </p:spTree>
    <p:extLst>
      <p:ext uri="{BB962C8B-B14F-4D97-AF65-F5344CB8AC3E}">
        <p14:creationId xmlns:p14="http://schemas.microsoft.com/office/powerpoint/2010/main" val="204353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11AA-2B09-3ADD-F5A0-886632674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A4777-351D-6E4F-E1F3-0BD97DF2D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C6DC-48ED-ABD9-1917-38E004660DDC}"/>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5" name="Footer Placeholder 4">
            <a:extLst>
              <a:ext uri="{FF2B5EF4-FFF2-40B4-BE49-F238E27FC236}">
                <a16:creationId xmlns:a16="http://schemas.microsoft.com/office/drawing/2014/main" id="{5C8A95DA-7439-A596-A558-A19CDC6F9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4FE9E-753C-959A-3B0B-822B2D75C31E}"/>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121710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1CF6-D7BD-1E34-826A-CC70F8B94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8E41B4-CB30-F471-D112-2D5AA853DB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318EBF-F192-2BB1-AC6E-23E8F9DD4CEC}"/>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5" name="Footer Placeholder 4">
            <a:extLst>
              <a:ext uri="{FF2B5EF4-FFF2-40B4-BE49-F238E27FC236}">
                <a16:creationId xmlns:a16="http://schemas.microsoft.com/office/drawing/2014/main" id="{780D9FFA-21B3-375F-C69C-373187A04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EE936-CE6A-09C8-C9F6-A8BBB0FA1991}"/>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220745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9345-F1B7-8556-A3B1-8F27B2DC4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27EDE-14FE-0CB9-9B3C-DB43040DC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30ADA7-886F-6270-BFC5-6F147EEDAE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02AB1C-3092-A1C9-E4A7-C6DC59193698}"/>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6" name="Footer Placeholder 5">
            <a:extLst>
              <a:ext uri="{FF2B5EF4-FFF2-40B4-BE49-F238E27FC236}">
                <a16:creationId xmlns:a16="http://schemas.microsoft.com/office/drawing/2014/main" id="{A7E17A8E-26AF-4948-72B2-D4AC56600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4507E-E63F-9114-D6EF-17F00509209C}"/>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264232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F6CB-A178-F347-AA63-67F8241054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C9EB4F-2372-0C08-61BE-E70AFA6310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79BCE-B36B-E6BB-EDDD-A2CCC0E70A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54CDA7-C0DC-748E-95FF-88493B3410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ED9EEC-57B3-450D-809B-7F1689771D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E9A3BC-E17E-3EA1-9F05-BEACBB368317}"/>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8" name="Footer Placeholder 7">
            <a:extLst>
              <a:ext uri="{FF2B5EF4-FFF2-40B4-BE49-F238E27FC236}">
                <a16:creationId xmlns:a16="http://schemas.microsoft.com/office/drawing/2014/main" id="{EF9BAC50-5017-869C-165C-4BDF69920E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711935-BB8D-6F81-6D0D-21710866501B}"/>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258704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5C24-35FD-35F8-A355-4D908984F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2C9F1-DD5E-437F-951B-C24977A34583}"/>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4" name="Footer Placeholder 3">
            <a:extLst>
              <a:ext uri="{FF2B5EF4-FFF2-40B4-BE49-F238E27FC236}">
                <a16:creationId xmlns:a16="http://schemas.microsoft.com/office/drawing/2014/main" id="{D64A4E33-8567-B2E4-5892-01BE0DBB9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1C4EF6-B0EB-C5A7-6738-73E135F1437C}"/>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371960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8D6F30-995B-EC5D-D115-B477868FBA87}"/>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3" name="Footer Placeholder 2">
            <a:extLst>
              <a:ext uri="{FF2B5EF4-FFF2-40B4-BE49-F238E27FC236}">
                <a16:creationId xmlns:a16="http://schemas.microsoft.com/office/drawing/2014/main" id="{FAD99D3B-CAF3-CB7E-4FB5-DF2A2A9EC9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019B1A-A127-B2A8-AEE0-50F2BDF6653F}"/>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290700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1F93-28A0-9404-74BE-D81E35001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D0A7C-D210-9DD5-D12E-7C4B78A5C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91BE60-5FE7-38DF-2EE7-4834110F4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968B5-E162-BB64-4BCC-96FC9E5F2805}"/>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6" name="Footer Placeholder 5">
            <a:extLst>
              <a:ext uri="{FF2B5EF4-FFF2-40B4-BE49-F238E27FC236}">
                <a16:creationId xmlns:a16="http://schemas.microsoft.com/office/drawing/2014/main" id="{AC261523-83A0-F671-85B6-C6EDBBAF2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2E2E6-9A74-9253-C895-9DEE08D35682}"/>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2613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E763-2909-9EDD-D39C-11CA76A4B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65B549-3BD5-8316-7220-69B77AFAA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B3D41A-8AE2-2F1C-8A5D-ED7534DB7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2A90E-FF05-8258-2587-8C535F9E8557}"/>
              </a:ext>
            </a:extLst>
          </p:cNvPr>
          <p:cNvSpPr>
            <a:spLocks noGrp="1"/>
          </p:cNvSpPr>
          <p:nvPr>
            <p:ph type="dt" sz="half" idx="10"/>
          </p:nvPr>
        </p:nvSpPr>
        <p:spPr/>
        <p:txBody>
          <a:bodyPr/>
          <a:lstStyle/>
          <a:p>
            <a:fld id="{754F886B-E789-4976-9B75-E876E9DA2DA9}" type="datetimeFigureOut">
              <a:rPr lang="en-US" smtClean="0"/>
              <a:t>1/27/2026</a:t>
            </a:fld>
            <a:endParaRPr lang="en-US"/>
          </a:p>
        </p:txBody>
      </p:sp>
      <p:sp>
        <p:nvSpPr>
          <p:cNvPr id="6" name="Footer Placeholder 5">
            <a:extLst>
              <a:ext uri="{FF2B5EF4-FFF2-40B4-BE49-F238E27FC236}">
                <a16:creationId xmlns:a16="http://schemas.microsoft.com/office/drawing/2014/main" id="{5BA40C39-154B-92DA-3C4B-B92BB4199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C82597-C60A-7FEA-FBCA-E47ACFA57F04}"/>
              </a:ext>
            </a:extLst>
          </p:cNvPr>
          <p:cNvSpPr>
            <a:spLocks noGrp="1"/>
          </p:cNvSpPr>
          <p:nvPr>
            <p:ph type="sldNum" sz="quarter" idx="12"/>
          </p:nvPr>
        </p:nvSpPr>
        <p:spPr/>
        <p:txBody>
          <a:bodyPr/>
          <a:lstStyle/>
          <a:p>
            <a:fld id="{E131DAD9-526B-4BE7-910F-31B8D1F9FA2C}" type="slidenum">
              <a:rPr lang="en-US" smtClean="0"/>
              <a:t>‹#›</a:t>
            </a:fld>
            <a:endParaRPr lang="en-US"/>
          </a:p>
        </p:txBody>
      </p:sp>
    </p:spTree>
    <p:extLst>
      <p:ext uri="{BB962C8B-B14F-4D97-AF65-F5344CB8AC3E}">
        <p14:creationId xmlns:p14="http://schemas.microsoft.com/office/powerpoint/2010/main" val="203026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EC1BA-D7F2-45A4-69A1-C38702A66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C8EA9F-72F3-53DC-3769-27FCAEFAC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3AF68-B6A1-02D4-55BD-AB72A437F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4F886B-E789-4976-9B75-E876E9DA2DA9}" type="datetimeFigureOut">
              <a:rPr lang="en-US" smtClean="0"/>
              <a:t>1/27/2026</a:t>
            </a:fld>
            <a:endParaRPr lang="en-US"/>
          </a:p>
        </p:txBody>
      </p:sp>
      <p:sp>
        <p:nvSpPr>
          <p:cNvPr id="5" name="Footer Placeholder 4">
            <a:extLst>
              <a:ext uri="{FF2B5EF4-FFF2-40B4-BE49-F238E27FC236}">
                <a16:creationId xmlns:a16="http://schemas.microsoft.com/office/drawing/2014/main" id="{86A28828-47DB-F6A2-DCEE-6FBE4363A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3B59B6-51B1-CBE1-EC26-3E4D7CD98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31DAD9-526B-4BE7-910F-31B8D1F9FA2C}" type="slidenum">
              <a:rPr lang="en-US" smtClean="0"/>
              <a:t>‹#›</a:t>
            </a:fld>
            <a:endParaRPr lang="en-US"/>
          </a:p>
        </p:txBody>
      </p:sp>
    </p:spTree>
    <p:extLst>
      <p:ext uri="{BB962C8B-B14F-4D97-AF65-F5344CB8AC3E}">
        <p14:creationId xmlns:p14="http://schemas.microsoft.com/office/powerpoint/2010/main" val="61463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1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7695C-2B7C-4EF7-9DFE-FFCE591DFF87}" type="datetime1">
              <a:rPr lang="en-US" smtClean="0"/>
              <a:t>1/27/2026</a:t>
            </a:fld>
            <a:endParaRPr lang="en-US" dirty="0"/>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dirty="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708" r:id="rId1"/>
    <p:sldLayoutId id="214748367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Sagona ExtraLight" panose="02020303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gona ExtraLight" panose="02020303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gona ExtraLight" panose="02020303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gona ExtraLight" panose="02020303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gona ExtraLight" panose="02020303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gona ExtraLight" panose="02020303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userDrawn="1">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349C727C-C465-3042-9B0F-6EA7D9A84924}" type="datetime1">
              <a:rPr lang="en-US" smtClean="0"/>
              <a:t>1/27/2026</a:t>
            </a:fld>
            <a:endParaRPr lang="en-US" dirty="0"/>
          </a:p>
        </p:txBody>
      </p:sp>
      <p:sp>
        <p:nvSpPr>
          <p:cNvPr id="5" name="Footer Placeholder 4"/>
          <p:cNvSpPr>
            <a:spLocks noGrp="1"/>
          </p:cNvSpPr>
          <p:nvPr userDrawn="1">
            <p:ph type="ftr" sz="quarter" idx="3"/>
          </p:nvPr>
        </p:nvSpPr>
        <p:spPr>
          <a:xfrm>
            <a:off x="4038600" y="6356352"/>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userDrawn="1">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1F757D4-DA7F-4A6A-B4F6-91B18944D499}" type="slidenum">
              <a:rPr lang="en-US" smtClean="0"/>
              <a:pPr/>
              <a:t>‹#›</a:t>
            </a:fld>
            <a:endParaRPr lang="en-US" dirty="0"/>
          </a:p>
        </p:txBody>
      </p:sp>
      <p:sp>
        <p:nvSpPr>
          <p:cNvPr id="10" name="Rectangle 9"/>
          <p:cNvSpPr/>
          <p:nvPr userDrawn="1"/>
        </p:nvSpPr>
        <p:spPr>
          <a:xfrm>
            <a:off x="0" y="6176963"/>
            <a:ext cx="12192000" cy="71210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2" name="TextBox 11"/>
          <p:cNvSpPr txBox="1"/>
          <p:nvPr userDrawn="1"/>
        </p:nvSpPr>
        <p:spPr>
          <a:xfrm>
            <a:off x="838201" y="6194344"/>
            <a:ext cx="6643084" cy="369332"/>
          </a:xfrm>
          <a:prstGeom prst="rect">
            <a:avLst/>
          </a:prstGeom>
          <a:noFill/>
        </p:spPr>
        <p:txBody>
          <a:bodyPr wrap="square" rtlCol="0">
            <a:spAutoFit/>
          </a:bodyPr>
          <a:lstStyle/>
          <a:p>
            <a:r>
              <a:rPr lang="en-US" sz="1800" spc="150" baseline="0" dirty="0">
                <a:solidFill>
                  <a:schemeClr val="bg1"/>
                </a:solidFill>
                <a:latin typeface="Aatrix OCRB" panose="020B0600020202020204" pitchFamily="33" charset="0"/>
                <a:cs typeface="Microsoft Sans Serif" panose="020B0604020202020204" pitchFamily="34" charset="0"/>
              </a:rPr>
              <a:t>OFFICE </a:t>
            </a:r>
            <a:r>
              <a:rPr lang="en-US" sz="1800" i="1" spc="150" baseline="0" dirty="0">
                <a:solidFill>
                  <a:schemeClr val="bg1"/>
                </a:solidFill>
                <a:latin typeface="Aatrix OCRB" panose="020B0600020202020204" pitchFamily="33" charset="0"/>
                <a:cs typeface="Microsoft Sans Serif" panose="020B0604020202020204" pitchFamily="34" charset="0"/>
              </a:rPr>
              <a:t>of</a:t>
            </a:r>
            <a:r>
              <a:rPr lang="en-US" sz="1800" spc="150" baseline="0" dirty="0">
                <a:solidFill>
                  <a:schemeClr val="bg1"/>
                </a:solidFill>
                <a:latin typeface="Aatrix OCRB" panose="020B0600020202020204" pitchFamily="33" charset="0"/>
                <a:cs typeface="Microsoft Sans Serif" panose="020B0604020202020204" pitchFamily="34" charset="0"/>
              </a:rPr>
              <a:t> COURT ADMINISTRATION</a:t>
            </a:r>
          </a:p>
        </p:txBody>
      </p:sp>
      <p:pic>
        <p:nvPicPr>
          <p:cNvPr id="7" name="Picture 6" descr="A close up of a sign&#10;&#10;Description automatically generated">
            <a:extLst>
              <a:ext uri="{FF2B5EF4-FFF2-40B4-BE49-F238E27FC236}">
                <a16:creationId xmlns:a16="http://schemas.microsoft.com/office/drawing/2014/main" id="{F32F2613-E66B-473C-885C-0676F8CE7819}"/>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2298" b="98254" l="2482" r="97518">
                        <a14:foregroundMark x1="33915" y1="7353" x2="33915" y2="7353"/>
                        <a14:foregroundMark x1="41636" y1="4871" x2="41636" y2="4871"/>
                        <a14:foregroundMark x1="41636" y1="2298" x2="41636" y2="2298"/>
                        <a14:foregroundMark x1="86305" y1="69761" x2="86305" y2="69761"/>
                        <a14:foregroundMark x1="90349" y1="63235" x2="84007" y2="28217"/>
                        <a14:foregroundMark x1="84007" y1="28217" x2="55882" y2="5423"/>
                        <a14:foregroundMark x1="55882" y1="5423" x2="20037" y2="12040"/>
                        <a14:foregroundMark x1="20037" y1="12040" x2="10294" y2="45588"/>
                        <a14:foregroundMark x1="10294" y1="45588" x2="26195" y2="77206"/>
                        <a14:foregroundMark x1="26195" y1="77206" x2="62868" y2="91085"/>
                        <a14:foregroundMark x1="62868" y1="91085" x2="87040" y2="66085"/>
                        <a14:foregroundMark x1="87040" y1="66085" x2="88327" y2="42463"/>
                        <a14:foregroundMark x1="40165" y1="10202" x2="17004" y2="36121"/>
                        <a14:foregroundMark x1="17004" y1="36121" x2="14798" y2="71691"/>
                        <a14:foregroundMark x1="14798" y1="71691" x2="45956" y2="89982"/>
                        <a14:foregroundMark x1="45956" y1="89982" x2="53585" y2="91452"/>
                        <a14:foregroundMark x1="66085" y1="87776" x2="90165" y2="60570"/>
                        <a14:foregroundMark x1="90165" y1="60570" x2="85018" y2="25827"/>
                        <a14:foregroundMark x1="85018" y1="25827" x2="53309" y2="5607"/>
                        <a14:foregroundMark x1="53309" y1="5607" x2="20313" y2="21140"/>
                        <a14:foregroundMark x1="20313" y1="21140" x2="7261" y2="56434"/>
                        <a14:foregroundMark x1="7261" y1="56434" x2="16544" y2="73529"/>
                        <a14:foregroundMark x1="10570" y1="29044" x2="6801" y2="60662"/>
                        <a14:foregroundMark x1="28493" y1="7353" x2="63695" y2="5515"/>
                        <a14:foregroundMark x1="63695" y1="5515" x2="90074" y2="30147"/>
                        <a14:foregroundMark x1="90074" y1="30147" x2="93199" y2="64798"/>
                        <a14:foregroundMark x1="93199" y1="64798" x2="72978" y2="82904"/>
                        <a14:foregroundMark x1="74081" y1="11949" x2="91820" y2="44853"/>
                        <a14:foregroundMark x1="91820" y1="44853" x2="93474" y2="62408"/>
                        <a14:foregroundMark x1="93474" y1="37592" x2="92279" y2="66912"/>
                        <a14:foregroundMark x1="31342" y1="5699" x2="19945" y2="15074"/>
                        <a14:foregroundMark x1="19393" y1="13051" x2="2941" y2="44945"/>
                        <a14:foregroundMark x1="2941" y1="44945" x2="12500" y2="79596"/>
                        <a14:foregroundMark x1="12500" y1="79596" x2="44945" y2="94301"/>
                        <a14:foregroundMark x1="44945" y1="94301" x2="75827" y2="86857"/>
                        <a14:foregroundMark x1="17831" y1="13787" x2="2665" y2="46140"/>
                        <a14:foregroundMark x1="2665" y1="46140" x2="4596" y2="61213"/>
                        <a14:foregroundMark x1="15074" y1="16360" x2="13603" y2="20772"/>
                        <a14:foregroundMark x1="14522" y1="17647" x2="10662" y2="22059"/>
                        <a14:foregroundMark x1="11765" y1="20956" x2="2665" y2="54504"/>
                        <a14:foregroundMark x1="2665" y1="54504" x2="2665" y2="60662"/>
                        <a14:foregroundMark x1="9926" y1="22426" x2="4596" y2="39614"/>
                        <a14:foregroundMark x1="2482" y1="59926" x2="15993" y2="81158"/>
                        <a14:foregroundMark x1="7537" y1="26654" x2="3401" y2="54871"/>
                        <a14:foregroundMark x1="11397" y1="54320" x2="11397" y2="57721"/>
                        <a14:foregroundMark x1="40165" y1="53401" x2="45496" y2="53768"/>
                        <a14:foregroundMark x1="57904" y1="51195" x2="59926" y2="51746"/>
                        <a14:foregroundMark x1="3217" y1="62868" x2="11213" y2="77022"/>
                        <a14:foregroundMark x1="11397" y1="80055" x2="28125" y2="92004"/>
                        <a14:foregroundMark x1="16176" y1="84467" x2="26654" y2="91452"/>
                        <a14:foregroundMark x1="27757" y1="92923" x2="43658" y2="97518"/>
                        <a14:foregroundMark x1="44026" y1="98254" x2="66912" y2="96415"/>
                        <a14:foregroundMark x1="67647" y1="95129" x2="79044" y2="87960"/>
                        <a14:foregroundMark x1="79871" y1="88511" x2="96232" y2="66544"/>
                        <a14:foregroundMark x1="96048" y1="65441" x2="97518" y2="37776"/>
                        <a14:foregroundMark x1="96783" y1="37224" x2="76103" y2="7996"/>
                        <a14:foregroundMark x1="76103" y1="7996" x2="62868" y2="3033"/>
                      </a14:backgroundRemoval>
                    </a14:imgEffect>
                  </a14:imgLayer>
                </a14:imgProps>
              </a:ext>
            </a:extLst>
          </a:blip>
          <a:stretch>
            <a:fillRect/>
          </a:stretch>
        </p:blipFill>
        <p:spPr>
          <a:xfrm>
            <a:off x="9877810" y="5614484"/>
            <a:ext cx="1475991" cy="1106993"/>
          </a:xfrm>
          <a:prstGeom prst="rect">
            <a:avLst/>
          </a:prstGeom>
        </p:spPr>
      </p:pic>
    </p:spTree>
    <p:extLst>
      <p:ext uri="{BB962C8B-B14F-4D97-AF65-F5344CB8AC3E}">
        <p14:creationId xmlns:p14="http://schemas.microsoft.com/office/powerpoint/2010/main" val="103598215"/>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6858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ail@txcourts.gov"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txcourts.gov/bai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txcourts.gov/media/1461985/email-notificaiton-faq-12026.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txcourts.gov/bail/"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mailto:Bail@txcourts.gov" TargetMode="External"/><Relationship Id="rId5" Type="http://schemas.openxmlformats.org/officeDocument/2006/relationships/hyperlink" Target="https://www.txcourts.gov/media/1461985/email-notificaiton-faq-12026.pdf" TargetMode="External"/><Relationship Id="rId4" Type="http://schemas.openxmlformats.org/officeDocument/2006/relationships/hyperlink" Target="https://www.txcourts.gov/bail/prosecutor-informa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Bail@txcourts.gov"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txcourts.gov/ba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statutes.capitol.texas.gov/GetStatute.aspx?Code=PE&amp;Value=20.04" TargetMode="External"/><Relationship Id="rId13" Type="http://schemas.openxmlformats.org/officeDocument/2006/relationships/hyperlink" Target="https://statutes.capitol.texas.gov/GetStatute.aspx?Code=PE&amp;Value=22.01" TargetMode="External"/><Relationship Id="rId18" Type="http://schemas.openxmlformats.org/officeDocument/2006/relationships/hyperlink" Target="https://statutes.capitol.texas.gov/GetStatute.aspx?Code=PE&amp;Value=22.04" TargetMode="External"/><Relationship Id="rId26" Type="http://schemas.openxmlformats.org/officeDocument/2006/relationships/hyperlink" Target="https://statutes.capitol.texas.gov/GetStatute.aspx?Code=PE&amp;Value=43.25" TargetMode="External"/><Relationship Id="rId3" Type="http://schemas.openxmlformats.org/officeDocument/2006/relationships/hyperlink" Target="https://statutes.capitol.texas.gov/GetStatute.aspx?Code=CR&amp;Value=17.021" TargetMode="External"/><Relationship Id="rId21" Type="http://schemas.openxmlformats.org/officeDocument/2006/relationships/hyperlink" Target="https://statutes.capitol.texas.gov/GetStatute.aspx?Code=PE&amp;Value=29.03" TargetMode="External"/><Relationship Id="rId7" Type="http://schemas.openxmlformats.org/officeDocument/2006/relationships/hyperlink" Target="https://statutes.capitol.texas.gov/GetStatute.aspx?Code=PE&amp;Value=20.03" TargetMode="External"/><Relationship Id="rId12" Type="http://schemas.openxmlformats.org/officeDocument/2006/relationships/hyperlink" Target="https://statutes.capitol.texas.gov/GetStatute.aspx?Code=PE&amp;Value=21.11" TargetMode="External"/><Relationship Id="rId17" Type="http://schemas.openxmlformats.org/officeDocument/2006/relationships/hyperlink" Target="https://statutes.capitol.texas.gov/GetStatute.aspx?Code=PE&amp;Value=22.021" TargetMode="External"/><Relationship Id="rId25" Type="http://schemas.openxmlformats.org/officeDocument/2006/relationships/hyperlink" Target="https://statutes.capitol.texas.gov/GetStatute.aspx?Code=PE&amp;Value=43.05" TargetMode="External"/><Relationship Id="rId2" Type="http://schemas.openxmlformats.org/officeDocument/2006/relationships/notesSlide" Target="../notesSlides/notesSlide4.xml"/><Relationship Id="rId16" Type="http://schemas.openxmlformats.org/officeDocument/2006/relationships/hyperlink" Target="https://statutes.capitol.texas.gov/GetStatute.aspx?Code=PE&amp;Value=22.02" TargetMode="External"/><Relationship Id="rId20" Type="http://schemas.openxmlformats.org/officeDocument/2006/relationships/hyperlink" Target="https://statutes.capitol.texas.gov/GetStatute.aspx?Code=PE&amp;Value=25.11" TargetMode="External"/><Relationship Id="rId1" Type="http://schemas.openxmlformats.org/officeDocument/2006/relationships/slideLayout" Target="../slideLayouts/slideLayout4.xml"/><Relationship Id="rId6" Type="http://schemas.openxmlformats.org/officeDocument/2006/relationships/hyperlink" Target="https://statutes.capitol.texas.gov/GetStatute.aspx?Code=PE&amp;Value=19.03" TargetMode="External"/><Relationship Id="rId11" Type="http://schemas.openxmlformats.org/officeDocument/2006/relationships/hyperlink" Target="https://statutes.capitol.texas.gov/GetStatute.aspx?Code=PE&amp;Value=21.02" TargetMode="External"/><Relationship Id="rId24" Type="http://schemas.openxmlformats.org/officeDocument/2006/relationships/hyperlink" Target="https://statutes.capitol.texas.gov/GetStatute.aspx?Code=PE&amp;Value=43.02" TargetMode="External"/><Relationship Id="rId5" Type="http://schemas.openxmlformats.org/officeDocument/2006/relationships/hyperlink" Target="https://statutes.capitol.texas.gov/GetStatute.aspx?Code=PE&amp;Value=19.02" TargetMode="External"/><Relationship Id="rId15" Type="http://schemas.openxmlformats.org/officeDocument/2006/relationships/hyperlink" Target="https://statutes.capitol.texas.gov/GetStatute.aspx?Code=PE&amp;Value=22.011" TargetMode="External"/><Relationship Id="rId23" Type="http://schemas.openxmlformats.org/officeDocument/2006/relationships/hyperlink" Target="https://statutes.capitol.texas.gov/GetStatute.aspx?Code=PE&amp;Value=43.04" TargetMode="External"/><Relationship Id="rId10" Type="http://schemas.openxmlformats.org/officeDocument/2006/relationships/hyperlink" Target="https://statutes.capitol.texas.gov/GetStatute.aspx?Code=PE&amp;Value=20A.03" TargetMode="External"/><Relationship Id="rId19" Type="http://schemas.openxmlformats.org/officeDocument/2006/relationships/hyperlink" Target="https://statutes.capitol.texas.gov/GetStatute.aspx?Code=PE&amp;Value=25.072" TargetMode="External"/><Relationship Id="rId4" Type="http://schemas.openxmlformats.org/officeDocument/2006/relationships/hyperlink" Target="https://statutes.capitol.texas.gov/GetStatute.aspx?Code=CR&amp;Value=17.03" TargetMode="External"/><Relationship Id="rId9" Type="http://schemas.openxmlformats.org/officeDocument/2006/relationships/hyperlink" Target="https://statutes.capitol.texas.gov/GetStatute.aspx?Code=PE&amp;Value=20A.02" TargetMode="External"/><Relationship Id="rId14" Type="http://schemas.openxmlformats.org/officeDocument/2006/relationships/hyperlink" Target="https://statutes.capitol.texas.gov/GetStatute.aspx?Code=FA&amp;Value=71.004" TargetMode="External"/><Relationship Id="rId22" Type="http://schemas.openxmlformats.org/officeDocument/2006/relationships/hyperlink" Target="https://statutes.capitol.texas.gov/GetStatute.aspx?Code=PE&amp;Value=38.1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DB16CE-8DCF-8AB3-73C2-6FB784F419EA}"/>
              </a:ext>
            </a:extLst>
          </p:cNvPr>
          <p:cNvSpPr>
            <a:spLocks noGrp="1"/>
          </p:cNvSpPr>
          <p:nvPr>
            <p:ph type="ctrTitle"/>
          </p:nvPr>
        </p:nvSpPr>
        <p:spPr>
          <a:xfrm>
            <a:off x="4162567" y="818984"/>
            <a:ext cx="6714699" cy="3178689"/>
          </a:xfrm>
        </p:spPr>
        <p:txBody>
          <a:bodyPr>
            <a:normAutofit/>
          </a:bodyPr>
          <a:lstStyle/>
          <a:p>
            <a:pPr algn="l"/>
            <a:r>
              <a:rPr lang="en-US" sz="4800" dirty="0">
                <a:solidFill>
                  <a:srgbClr val="FFFFFF"/>
                </a:solidFill>
              </a:rPr>
              <a:t>I Am a Designee, Now What Do I Do?</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98285D8-96D3-5449-5E2E-CF3B88BB6AB5}"/>
              </a:ext>
            </a:extLst>
          </p:cNvPr>
          <p:cNvSpPr>
            <a:spLocks noGrp="1"/>
          </p:cNvSpPr>
          <p:nvPr>
            <p:ph type="subTitle" idx="1"/>
          </p:nvPr>
        </p:nvSpPr>
        <p:spPr>
          <a:xfrm>
            <a:off x="4285397" y="4960961"/>
            <a:ext cx="7055893" cy="1078054"/>
          </a:xfrm>
        </p:spPr>
        <p:txBody>
          <a:bodyPr>
            <a:normAutofit fontScale="92500" lnSpcReduction="20000"/>
          </a:bodyPr>
          <a:lstStyle/>
          <a:p>
            <a:r>
              <a:rPr lang="en-US" dirty="0">
                <a:solidFill>
                  <a:srgbClr val="FFFFFF"/>
                </a:solidFill>
              </a:rPr>
              <a:t>Texas Office of Court Administration</a:t>
            </a:r>
          </a:p>
          <a:p>
            <a:r>
              <a:rPr lang="en-US" dirty="0">
                <a:solidFill>
                  <a:srgbClr val="FFFFFF"/>
                </a:solidFill>
              </a:rPr>
              <a:t>Melissa Astrowski, Bail and Pretrial Program Manager</a:t>
            </a:r>
          </a:p>
          <a:p>
            <a:r>
              <a:rPr lang="en-US" dirty="0">
                <a:solidFill>
                  <a:srgbClr val="FFFFFF"/>
                </a:solidFill>
              </a:rPr>
              <a:t>Webinar - January 28, 2026</a:t>
            </a:r>
          </a:p>
        </p:txBody>
      </p:sp>
    </p:spTree>
    <p:extLst>
      <p:ext uri="{BB962C8B-B14F-4D97-AF65-F5344CB8AC3E}">
        <p14:creationId xmlns:p14="http://schemas.microsoft.com/office/powerpoint/2010/main" val="170662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FEC5-B15A-AE88-A6AE-FF4DAA2FB6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8DF1B5-3725-ECD4-15EE-FFDB41A1F1CC}"/>
              </a:ext>
            </a:extLst>
          </p:cNvPr>
          <p:cNvSpPr>
            <a:spLocks noGrp="1"/>
          </p:cNvSpPr>
          <p:nvPr>
            <p:ph type="sldNum" sz="quarter" idx="12"/>
          </p:nvPr>
        </p:nvSpPr>
        <p:spPr/>
        <p:txBody>
          <a:bodyPr/>
          <a:lstStyle/>
          <a:p>
            <a:fld id="{62C6627B-E4D5-2947-8E88-B84039729B99}" type="slidenum">
              <a:rPr lang="en-US" smtClean="0"/>
              <a:t>10</a:t>
            </a:fld>
            <a:endParaRPr lang="en-US" dirty="0"/>
          </a:p>
        </p:txBody>
      </p:sp>
      <p:sp>
        <p:nvSpPr>
          <p:cNvPr id="3" name="Title 2">
            <a:extLst>
              <a:ext uri="{FF2B5EF4-FFF2-40B4-BE49-F238E27FC236}">
                <a16:creationId xmlns:a16="http://schemas.microsoft.com/office/drawing/2014/main" id="{D5B503E3-976A-64CD-F17C-9378DA4D3771}"/>
              </a:ext>
            </a:extLst>
          </p:cNvPr>
          <p:cNvSpPr>
            <a:spLocks noGrp="1"/>
          </p:cNvSpPr>
          <p:nvPr>
            <p:ph type="ctrTitle"/>
          </p:nvPr>
        </p:nvSpPr>
        <p:spPr>
          <a:xfrm>
            <a:off x="1134319" y="339644"/>
            <a:ext cx="10134369" cy="1283415"/>
          </a:xfrm>
          <a:solidFill>
            <a:schemeClr val="accent2">
              <a:lumMod val="20000"/>
              <a:lumOff val="80000"/>
            </a:schemeClr>
          </a:solidFill>
        </p:spPr>
        <p:txBody>
          <a:bodyPr/>
          <a:lstStyle/>
          <a:p>
            <a:pPr algn="ctr"/>
            <a:r>
              <a:rPr lang="en-US" dirty="0">
                <a:latin typeface="+mn-lt"/>
              </a:rPr>
              <a:t>Cross-County</a:t>
            </a:r>
            <a:br>
              <a:rPr lang="en-US" dirty="0">
                <a:latin typeface="+mn-lt"/>
              </a:rPr>
            </a:br>
            <a:r>
              <a:rPr lang="en-US" dirty="0">
                <a:latin typeface="+mn-lt"/>
              </a:rPr>
              <a:t>Email Notification</a:t>
            </a:r>
          </a:p>
        </p:txBody>
      </p:sp>
      <p:sp>
        <p:nvSpPr>
          <p:cNvPr id="5" name="TextBox 4">
            <a:extLst>
              <a:ext uri="{FF2B5EF4-FFF2-40B4-BE49-F238E27FC236}">
                <a16:creationId xmlns:a16="http://schemas.microsoft.com/office/drawing/2014/main" id="{66F08CD6-8943-BBF8-6B35-EBDF45364A56}"/>
              </a:ext>
            </a:extLst>
          </p:cNvPr>
          <p:cNvSpPr txBox="1"/>
          <p:nvPr/>
        </p:nvSpPr>
        <p:spPr>
          <a:xfrm>
            <a:off x="247650" y="1702461"/>
            <a:ext cx="11696700" cy="4408130"/>
          </a:xfrm>
          <a:prstGeom prst="rect">
            <a:avLst/>
          </a:prstGeom>
          <a:noFill/>
        </p:spPr>
        <p:txBody>
          <a:bodyPr wrap="square">
            <a:spAutoFit/>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Subject Line: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Cross County Felony Arrest Notification Under 17.027 CCP</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200" kern="100" dirty="0">
                <a:effectLst/>
                <a:latin typeface="Aptos" panose="020B0004020202020204" pitchFamily="34" charset="0"/>
                <a:ea typeface="Aptos" panose="020B0004020202020204" pitchFamily="34" charset="0"/>
                <a:cs typeface="Times New Roman" panose="02020603050405020304" pitchFamily="18" charset="0"/>
              </a:rPr>
              <a:t>Date: </a:t>
            </a:r>
            <a:r>
              <a:rPr lang="en-US" sz="1200" i="1" dirty="0"/>
              <a:t>Auto Filled by System</a:t>
            </a:r>
          </a:p>
          <a:p>
            <a:endParaRPr lang="en-US" sz="1200" i="1" dirty="0"/>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 Whom It May Concern:</a:t>
            </a: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 have been identified as the designee to receive this electronic notification Pursuant to Article 17.027 (a) (2), Code of Criminal Procedure: If a defendant is taken before a magistrate for committing an offense punishable as a felony while released on bail for another offense punishable as a felony, the court before which the case for the previous offense is pending shall consider whether to revoke or modify the terms of the previous bond or to otherwise reevaluate the previous bail decision.</a:t>
            </a: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Pursuant to 17.027 (c) (d) as the designee to receive this notification you are required to promptly provide notice to the court, the district clerk, the attorney representing the state and the defendant’s attorney if known.</a:t>
            </a: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Details are listed below.</a:t>
            </a:r>
          </a:p>
          <a:p>
            <a:r>
              <a:rPr lang="en-US" sz="1200" b="1" kern="100" dirty="0">
                <a:effectLst/>
                <a:latin typeface="Aptos" panose="020B0004020202020204" pitchFamily="34" charset="0"/>
                <a:ea typeface="Aptos" panose="020B0004020202020204" pitchFamily="34" charset="0"/>
                <a:cs typeface="Times New Roman" panose="02020603050405020304" pitchFamily="18" charset="0"/>
              </a:rPr>
              <a:t>Defendant Name: </a:t>
            </a:r>
            <a:r>
              <a:rPr lang="en-US" sz="1200" i="1" dirty="0"/>
              <a:t>Auto Filled by System</a:t>
            </a:r>
          </a:p>
          <a:p>
            <a:r>
              <a:rPr lang="en-US" sz="1200" b="1" kern="100" dirty="0">
                <a:effectLst/>
                <a:latin typeface="Aptos" panose="020B0004020202020204" pitchFamily="34" charset="0"/>
                <a:ea typeface="Aptos" panose="020B0004020202020204" pitchFamily="34" charset="0"/>
                <a:cs typeface="Times New Roman" panose="02020603050405020304" pitchFamily="18" charset="0"/>
              </a:rPr>
              <a:t>DOB: </a:t>
            </a:r>
            <a:r>
              <a:rPr lang="en-US" sz="1200" i="1" dirty="0"/>
              <a:t>Auto Filled by System</a:t>
            </a:r>
          </a:p>
          <a:p>
            <a:r>
              <a:rPr lang="en-US" sz="1200" b="1" kern="100" dirty="0">
                <a:effectLst/>
                <a:latin typeface="Aptos" panose="020B0004020202020204" pitchFamily="34" charset="0"/>
                <a:ea typeface="Aptos" panose="020B0004020202020204" pitchFamily="34" charset="0"/>
                <a:cs typeface="Times New Roman" panose="02020603050405020304" pitchFamily="18" charset="0"/>
              </a:rPr>
              <a:t>SID or FBI: </a:t>
            </a:r>
            <a:r>
              <a:rPr lang="en-US" sz="1200" i="1" dirty="0"/>
              <a:t>Auto Filled by System</a:t>
            </a:r>
          </a:p>
          <a:p>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County of New Arrest: </a:t>
            </a:r>
            <a:r>
              <a:rPr lang="en-US" sz="1200" i="1" dirty="0"/>
              <a:t>Auto Filled by System</a:t>
            </a:r>
          </a:p>
          <a:p>
            <a:r>
              <a:rPr lang="en-US" sz="1200" b="1" kern="100" dirty="0">
                <a:effectLst/>
                <a:latin typeface="Aptos" panose="020B0004020202020204" pitchFamily="34" charset="0"/>
                <a:ea typeface="Aptos" panose="020B0004020202020204" pitchFamily="34" charset="0"/>
                <a:cs typeface="Times New Roman" panose="02020603050405020304" pitchFamily="18" charset="0"/>
              </a:rPr>
              <a:t>Arrest Date:  </a:t>
            </a:r>
            <a:r>
              <a:rPr lang="en-US" sz="1200" i="1" dirty="0"/>
              <a:t>Auto Filled by System</a:t>
            </a:r>
          </a:p>
          <a:p>
            <a:r>
              <a:rPr lang="en-US" sz="1200" b="1" kern="100" dirty="0">
                <a:effectLst/>
                <a:latin typeface="Aptos" panose="020B0004020202020204" pitchFamily="34" charset="0"/>
                <a:ea typeface="Aptos" panose="020B0004020202020204" pitchFamily="34" charset="0"/>
                <a:cs typeface="Times New Roman" panose="02020603050405020304" pitchFamily="18" charset="0"/>
              </a:rPr>
              <a:t>Offense(s): </a:t>
            </a:r>
            <a:r>
              <a:rPr lang="en-US" sz="1200" i="1" dirty="0"/>
              <a:t>Auto Filled by System</a:t>
            </a:r>
          </a:p>
          <a:p>
            <a:pPr marL="0" marR="0" algn="just">
              <a:lnSpc>
                <a:spcPct val="115000"/>
              </a:lnSpc>
              <a:spcAft>
                <a:spcPts val="800"/>
              </a:spcAft>
              <a:buNone/>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If you have questions or concerns regarding this information, please reach out to the appropriate stakeholders in your jurisdiction. If you are receiving this message in error or the designee information needs to be changed or updated, please send correspondence to </a:t>
            </a:r>
            <a:r>
              <a:rPr lang="en-US" sz="12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Bail@txcourts.gov</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If you are a prosecutor, you may access the bail form in the PSRS. If you have not yet been entered into the PSRS please visit </a:t>
            </a:r>
            <a:r>
              <a:rPr lang="en-US" sz="12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https://www.txcourts.gov/bail/</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to fill out the Prosecutor Request Form and email to </a:t>
            </a:r>
            <a:r>
              <a:rPr lang="en-US" sz="12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Bail@txcourts.gov</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1863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E3AA0-1CDB-DA8C-4678-6D0A60878B2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14EC16-F21C-41D6-6E9B-EDB07772420D}"/>
              </a:ext>
            </a:extLst>
          </p:cNvPr>
          <p:cNvSpPr>
            <a:spLocks noGrp="1"/>
          </p:cNvSpPr>
          <p:nvPr>
            <p:ph type="sldNum" sz="quarter" idx="12"/>
          </p:nvPr>
        </p:nvSpPr>
        <p:spPr/>
        <p:txBody>
          <a:bodyPr/>
          <a:lstStyle/>
          <a:p>
            <a:fld id="{62C6627B-E4D5-2947-8E88-B84039729B99}" type="slidenum">
              <a:rPr lang="en-US" smtClean="0"/>
              <a:t>11</a:t>
            </a:fld>
            <a:endParaRPr lang="en-US" dirty="0"/>
          </a:p>
        </p:txBody>
      </p:sp>
      <p:sp>
        <p:nvSpPr>
          <p:cNvPr id="3" name="Title 2">
            <a:extLst>
              <a:ext uri="{FF2B5EF4-FFF2-40B4-BE49-F238E27FC236}">
                <a16:creationId xmlns:a16="http://schemas.microsoft.com/office/drawing/2014/main" id="{41358074-BD2B-F64B-FBAF-BE583138EE0D}"/>
              </a:ext>
            </a:extLst>
          </p:cNvPr>
          <p:cNvSpPr>
            <a:spLocks noGrp="1"/>
          </p:cNvSpPr>
          <p:nvPr>
            <p:ph type="ctrTitle"/>
          </p:nvPr>
        </p:nvSpPr>
        <p:spPr>
          <a:xfrm>
            <a:off x="1134319" y="339644"/>
            <a:ext cx="10134369" cy="1283415"/>
          </a:xfrm>
          <a:solidFill>
            <a:schemeClr val="accent2">
              <a:lumMod val="20000"/>
              <a:lumOff val="80000"/>
            </a:schemeClr>
          </a:solidFill>
        </p:spPr>
        <p:txBody>
          <a:bodyPr/>
          <a:lstStyle/>
          <a:p>
            <a:pPr algn="ctr"/>
            <a:r>
              <a:rPr lang="en-US" dirty="0">
                <a:latin typeface="+mn-lt"/>
              </a:rPr>
              <a:t>Cross-County Designee</a:t>
            </a:r>
            <a:br>
              <a:rPr lang="en-US" dirty="0">
                <a:latin typeface="+mn-lt"/>
              </a:rPr>
            </a:br>
            <a:r>
              <a:rPr lang="en-US" dirty="0">
                <a:latin typeface="+mn-lt"/>
              </a:rPr>
              <a:t>Responsibilities</a:t>
            </a:r>
          </a:p>
        </p:txBody>
      </p:sp>
      <p:sp>
        <p:nvSpPr>
          <p:cNvPr id="4" name="TextBox 3">
            <a:extLst>
              <a:ext uri="{FF2B5EF4-FFF2-40B4-BE49-F238E27FC236}">
                <a16:creationId xmlns:a16="http://schemas.microsoft.com/office/drawing/2014/main" id="{C76227B8-18FA-E525-0A4A-20EDFF81B879}"/>
              </a:ext>
            </a:extLst>
          </p:cNvPr>
          <p:cNvSpPr txBox="1"/>
          <p:nvPr/>
        </p:nvSpPr>
        <p:spPr>
          <a:xfrm>
            <a:off x="1134319" y="1749981"/>
            <a:ext cx="10134369" cy="3477875"/>
          </a:xfrm>
          <a:prstGeom prst="rect">
            <a:avLst/>
          </a:prstGeom>
          <a:noFill/>
          <a:ln>
            <a:solidFill>
              <a:schemeClr val="accent4">
                <a:lumMod val="75000"/>
              </a:schemeClr>
            </a:solidFill>
          </a:ln>
        </p:spPr>
        <p:txBody>
          <a:bodyPr wrap="square">
            <a:spAutoFit/>
          </a:bodyPr>
          <a:lstStyle/>
          <a:p>
            <a:pPr marL="457200" indent="-457200">
              <a:buAutoNum type="arabicPeriod"/>
            </a:pPr>
            <a:r>
              <a:rPr lang="en-US" sz="2000" b="1" dirty="0"/>
              <a:t>Upon receipt of notification the designee is statutorily responsible for FOUR Notifications:</a:t>
            </a:r>
          </a:p>
          <a:p>
            <a:endParaRPr lang="en-US" sz="2000" b="1" dirty="0"/>
          </a:p>
          <a:p>
            <a:pPr marL="3486150" lvl="7" indent="-285750">
              <a:buFont typeface="Arial" panose="020B0604020202020204" pitchFamily="34" charset="0"/>
              <a:buChar char="•"/>
            </a:pPr>
            <a:r>
              <a:rPr lang="en-US" dirty="0"/>
              <a:t>District Attorney’s Office</a:t>
            </a:r>
          </a:p>
          <a:p>
            <a:pPr marL="3486150" lvl="7" indent="-285750">
              <a:buFont typeface="Arial" panose="020B0604020202020204" pitchFamily="34" charset="0"/>
              <a:buChar char="•"/>
            </a:pPr>
            <a:r>
              <a:rPr lang="en-US" dirty="0"/>
              <a:t>District Clerk’s Office</a:t>
            </a:r>
          </a:p>
          <a:p>
            <a:pPr marL="3486150" lvl="7" indent="-285750">
              <a:buFont typeface="Arial" panose="020B0604020202020204" pitchFamily="34" charset="0"/>
              <a:buChar char="•"/>
            </a:pPr>
            <a:r>
              <a:rPr lang="en-US" dirty="0"/>
              <a:t>District Court where original felony is assigned</a:t>
            </a:r>
          </a:p>
          <a:p>
            <a:pPr marL="3486150" lvl="7" indent="-285750">
              <a:buFont typeface="Arial" panose="020B0604020202020204" pitchFamily="34" charset="0"/>
              <a:buChar char="•"/>
            </a:pPr>
            <a:r>
              <a:rPr lang="en-US" dirty="0"/>
              <a:t>Defense attorney, if known</a:t>
            </a:r>
          </a:p>
          <a:p>
            <a:pPr marL="285750" indent="-285750" algn="ctr">
              <a:buFont typeface="Arial" panose="020B0604020202020204" pitchFamily="34" charset="0"/>
              <a:buChar char="•"/>
            </a:pPr>
            <a:endParaRPr lang="en-US" dirty="0"/>
          </a:p>
          <a:p>
            <a:pPr algn="ctr"/>
            <a:r>
              <a:rPr lang="en-US" b="1" dirty="0"/>
              <a:t>BECAUSE</a:t>
            </a:r>
          </a:p>
          <a:p>
            <a:pPr algn="ctr"/>
            <a:endParaRPr lang="en-US" b="1" dirty="0"/>
          </a:p>
          <a:p>
            <a:pPr algn="ctr"/>
            <a:r>
              <a:rPr lang="en-US" dirty="0"/>
              <a:t>the court before which the case for the previous offense is pending shall consider whether to revoke or modify the terms of the previous bond or to otherwise reevaluate the previous bail decision.</a:t>
            </a:r>
          </a:p>
          <a:p>
            <a:pPr algn="ctr"/>
            <a:endParaRPr lang="en-US" b="1" dirty="0"/>
          </a:p>
        </p:txBody>
      </p:sp>
    </p:spTree>
    <p:extLst>
      <p:ext uri="{BB962C8B-B14F-4D97-AF65-F5344CB8AC3E}">
        <p14:creationId xmlns:p14="http://schemas.microsoft.com/office/powerpoint/2010/main" val="263064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3F96A6-9144-3A2F-7CE7-BC2E0D220C4F}"/>
              </a:ext>
            </a:extLst>
          </p:cNvPr>
          <p:cNvSpPr>
            <a:spLocks noGrp="1"/>
          </p:cNvSpPr>
          <p:nvPr>
            <p:ph type="sldNum" sz="quarter" idx="12"/>
          </p:nvPr>
        </p:nvSpPr>
        <p:spPr/>
        <p:txBody>
          <a:bodyPr/>
          <a:lstStyle/>
          <a:p>
            <a:fld id="{D1F757D4-DA7F-4A6A-B4F6-91B18944D499}" type="slidenum">
              <a:rPr lang="en-US" smtClean="0"/>
              <a:t>12</a:t>
            </a:fld>
            <a:endParaRPr lang="en-US" dirty="0"/>
          </a:p>
        </p:txBody>
      </p:sp>
      <p:sp>
        <p:nvSpPr>
          <p:cNvPr id="3" name="Title 2">
            <a:extLst>
              <a:ext uri="{FF2B5EF4-FFF2-40B4-BE49-F238E27FC236}">
                <a16:creationId xmlns:a16="http://schemas.microsoft.com/office/drawing/2014/main" id="{57FA194F-FD08-1B4B-85CD-04DC83F39A16}"/>
              </a:ext>
            </a:extLst>
          </p:cNvPr>
          <p:cNvSpPr txBox="1">
            <a:spLocks/>
          </p:cNvSpPr>
          <p:nvPr/>
        </p:nvSpPr>
        <p:spPr>
          <a:xfrm>
            <a:off x="1134319" y="339644"/>
            <a:ext cx="10134369" cy="1283415"/>
          </a:xfrm>
          <a:prstGeom prst="rect">
            <a:avLst/>
          </a:prstGeom>
          <a:solidFill>
            <a:schemeClr val="accent6">
              <a:lumMod val="20000"/>
              <a:lumOff val="80000"/>
            </a:schemeClr>
          </a:solidFill>
          <a:ln>
            <a:solidFill>
              <a:schemeClr val="accent1">
                <a:lumMod val="50000"/>
              </a:schemeClr>
            </a:solidFill>
          </a:ln>
        </p:spPr>
        <p:txBody>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dirty="0">
                <a:latin typeface="+mn-lt"/>
              </a:rPr>
              <a:t>In Summary</a:t>
            </a:r>
          </a:p>
          <a:p>
            <a:pPr algn="ctr"/>
            <a:r>
              <a:rPr lang="en-US" dirty="0">
                <a:latin typeface="+mn-lt"/>
              </a:rPr>
              <a:t>Your Responsibilities Are</a:t>
            </a:r>
          </a:p>
        </p:txBody>
      </p:sp>
      <p:sp>
        <p:nvSpPr>
          <p:cNvPr id="5" name="TextBox 4">
            <a:extLst>
              <a:ext uri="{FF2B5EF4-FFF2-40B4-BE49-F238E27FC236}">
                <a16:creationId xmlns:a16="http://schemas.microsoft.com/office/drawing/2014/main" id="{71DB6F86-06A9-012C-B117-1B592EED9942}"/>
              </a:ext>
            </a:extLst>
          </p:cNvPr>
          <p:cNvSpPr txBox="1"/>
          <p:nvPr/>
        </p:nvSpPr>
        <p:spPr>
          <a:xfrm>
            <a:off x="285750" y="1958340"/>
            <a:ext cx="11649075" cy="523220"/>
          </a:xfrm>
          <a:prstGeom prst="rect">
            <a:avLst/>
          </a:prstGeom>
          <a:noFill/>
        </p:spPr>
        <p:txBody>
          <a:bodyPr wrap="square" rtlCol="0">
            <a:spAutoFit/>
          </a:bodyPr>
          <a:lstStyle/>
          <a:p>
            <a:r>
              <a:rPr lang="en-US" sz="2800" b="1" dirty="0"/>
              <a:t>RECEIPT                       ROUTING                       OPERATIONAL DISSEMINATION</a:t>
            </a:r>
          </a:p>
        </p:txBody>
      </p:sp>
      <p:sp>
        <p:nvSpPr>
          <p:cNvPr id="6" name="Arrow: Right 5">
            <a:extLst>
              <a:ext uri="{FF2B5EF4-FFF2-40B4-BE49-F238E27FC236}">
                <a16:creationId xmlns:a16="http://schemas.microsoft.com/office/drawing/2014/main" id="{1A91853C-E029-03B2-A4C6-1277305BBCDE}"/>
              </a:ext>
            </a:extLst>
          </p:cNvPr>
          <p:cNvSpPr/>
          <p:nvPr/>
        </p:nvSpPr>
        <p:spPr>
          <a:xfrm>
            <a:off x="1878330" y="2035284"/>
            <a:ext cx="139827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4FC08D6-8FE9-207C-27F5-CAB01379466B}"/>
              </a:ext>
            </a:extLst>
          </p:cNvPr>
          <p:cNvSpPr/>
          <p:nvPr/>
        </p:nvSpPr>
        <p:spPr>
          <a:xfrm>
            <a:off x="5116830" y="2035284"/>
            <a:ext cx="122682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C82998-D506-CADF-A390-5F9BEAF0741F}"/>
              </a:ext>
            </a:extLst>
          </p:cNvPr>
          <p:cNvSpPr txBox="1"/>
          <p:nvPr/>
        </p:nvSpPr>
        <p:spPr>
          <a:xfrm>
            <a:off x="3276600" y="3014960"/>
            <a:ext cx="6419850" cy="1754326"/>
          </a:xfrm>
          <a:prstGeom prst="rect">
            <a:avLst/>
          </a:prstGeom>
          <a:noFill/>
        </p:spPr>
        <p:txBody>
          <a:bodyPr wrap="square" rtlCol="0">
            <a:spAutoFit/>
          </a:bodyPr>
          <a:lstStyle/>
          <a:p>
            <a:r>
              <a:rPr lang="en-US" dirty="0"/>
              <a:t>You are </a:t>
            </a:r>
            <a:r>
              <a:rPr lang="en-US" b="1" dirty="0"/>
              <a:t>NOT</a:t>
            </a:r>
            <a:r>
              <a:rPr lang="en-US" dirty="0"/>
              <a:t> responsible for:</a:t>
            </a:r>
          </a:p>
          <a:p>
            <a:pPr marL="285750" indent="-285750">
              <a:buFont typeface="Arial" panose="020B0604020202020204" pitchFamily="34" charset="0"/>
              <a:buChar char="•"/>
            </a:pPr>
            <a:r>
              <a:rPr lang="en-US" dirty="0"/>
              <a:t>Generating and sending the notification from the PSRS system.</a:t>
            </a:r>
          </a:p>
          <a:p>
            <a:pPr marL="285750" indent="-285750">
              <a:buFont typeface="Arial" panose="020B0604020202020204" pitchFamily="34" charset="0"/>
              <a:buChar char="•"/>
            </a:pPr>
            <a:r>
              <a:rPr lang="en-US" dirty="0"/>
              <a:t>Entering anything into the PSRS.</a:t>
            </a:r>
          </a:p>
          <a:p>
            <a:pPr marL="285750" indent="-285750">
              <a:buFont typeface="Arial" panose="020B0604020202020204" pitchFamily="34" charset="0"/>
              <a:buChar char="•"/>
            </a:pPr>
            <a:r>
              <a:rPr lang="en-US" dirty="0"/>
              <a:t>Modifying or editing the Bail Form.</a:t>
            </a:r>
          </a:p>
          <a:p>
            <a:endParaRPr lang="en-US" dirty="0"/>
          </a:p>
          <a:p>
            <a:endParaRPr lang="en-US" dirty="0"/>
          </a:p>
        </p:txBody>
      </p:sp>
    </p:spTree>
    <p:extLst>
      <p:ext uri="{BB962C8B-B14F-4D97-AF65-F5344CB8AC3E}">
        <p14:creationId xmlns:p14="http://schemas.microsoft.com/office/powerpoint/2010/main" val="364694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AB688-E0BB-0360-4ABE-0E88EA43CB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DD09A-DDFE-0B71-85FC-ADAB4F5441FA}"/>
              </a:ext>
            </a:extLst>
          </p:cNvPr>
          <p:cNvSpPr>
            <a:spLocks noGrp="1"/>
          </p:cNvSpPr>
          <p:nvPr>
            <p:ph type="sldNum" sz="quarter" idx="12"/>
          </p:nvPr>
        </p:nvSpPr>
        <p:spPr/>
        <p:txBody>
          <a:bodyPr/>
          <a:lstStyle/>
          <a:p>
            <a:fld id="{D1F757D4-DA7F-4A6A-B4F6-91B18944D499}" type="slidenum">
              <a:rPr lang="en-US" smtClean="0"/>
              <a:t>13</a:t>
            </a:fld>
            <a:endParaRPr lang="en-US" dirty="0"/>
          </a:p>
        </p:txBody>
      </p:sp>
      <p:sp>
        <p:nvSpPr>
          <p:cNvPr id="3" name="Title 2">
            <a:extLst>
              <a:ext uri="{FF2B5EF4-FFF2-40B4-BE49-F238E27FC236}">
                <a16:creationId xmlns:a16="http://schemas.microsoft.com/office/drawing/2014/main" id="{8EAA4F9D-37B2-3B11-5CDB-3401F3F59F88}"/>
              </a:ext>
            </a:extLst>
          </p:cNvPr>
          <p:cNvSpPr txBox="1">
            <a:spLocks/>
          </p:cNvSpPr>
          <p:nvPr/>
        </p:nvSpPr>
        <p:spPr>
          <a:xfrm>
            <a:off x="1134319" y="339645"/>
            <a:ext cx="10134369" cy="529036"/>
          </a:xfrm>
          <a:prstGeom prst="rect">
            <a:avLst/>
          </a:prstGeom>
          <a:solidFill>
            <a:schemeClr val="accent6">
              <a:lumMod val="20000"/>
              <a:lumOff val="80000"/>
            </a:schemeClr>
          </a:solidFill>
          <a:ln>
            <a:solidFill>
              <a:schemeClr val="accent1">
                <a:lumMod val="50000"/>
              </a:schemeClr>
            </a:solidFill>
          </a:ln>
        </p:spPr>
        <p:txBody>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dirty="0">
                <a:latin typeface="+mn-lt"/>
              </a:rPr>
              <a:t>Frequently Asked Questions:</a:t>
            </a:r>
          </a:p>
        </p:txBody>
      </p:sp>
      <p:graphicFrame>
        <p:nvGraphicFramePr>
          <p:cNvPr id="4" name="Table 3">
            <a:extLst>
              <a:ext uri="{FF2B5EF4-FFF2-40B4-BE49-F238E27FC236}">
                <a16:creationId xmlns:a16="http://schemas.microsoft.com/office/drawing/2014/main" id="{86FEF62A-853B-C744-FF46-D79186EAA6CB}"/>
              </a:ext>
            </a:extLst>
          </p:cNvPr>
          <p:cNvGraphicFramePr>
            <a:graphicFrameLocks noGrp="1"/>
          </p:cNvGraphicFramePr>
          <p:nvPr>
            <p:extLst>
              <p:ext uri="{D42A27DB-BD31-4B8C-83A1-F6EECF244321}">
                <p14:modId xmlns:p14="http://schemas.microsoft.com/office/powerpoint/2010/main" val="2566229102"/>
              </p:ext>
            </p:extLst>
          </p:nvPr>
        </p:nvGraphicFramePr>
        <p:xfrm>
          <a:off x="1153363" y="3901472"/>
          <a:ext cx="10134368" cy="699294"/>
        </p:xfrm>
        <a:graphic>
          <a:graphicData uri="http://schemas.openxmlformats.org/drawingml/2006/table">
            <a:tbl>
              <a:tblPr firstRow="1" firstCol="1" bandRow="1">
                <a:tableStyleId>{5C22544A-7EE6-4342-B048-85BDC9FD1C3A}</a:tableStyleId>
              </a:tblPr>
              <a:tblGrid>
                <a:gridCol w="587023">
                  <a:extLst>
                    <a:ext uri="{9D8B030D-6E8A-4147-A177-3AD203B41FA5}">
                      <a16:colId xmlns:a16="http://schemas.microsoft.com/office/drawing/2014/main" val="4096191415"/>
                    </a:ext>
                  </a:extLst>
                </a:gridCol>
                <a:gridCol w="9547345">
                  <a:extLst>
                    <a:ext uri="{9D8B030D-6E8A-4147-A177-3AD203B41FA5}">
                      <a16:colId xmlns:a16="http://schemas.microsoft.com/office/drawing/2014/main" val="2003366702"/>
                    </a:ext>
                  </a:extLst>
                </a:gridCol>
              </a:tblGrid>
              <a:tr h="289528">
                <a:tc>
                  <a:txBody>
                    <a:bodyPr/>
                    <a:lstStyle/>
                    <a:p>
                      <a:pPr marL="0" marR="0">
                        <a:lnSpc>
                          <a:spcPct val="115000"/>
                        </a:lnSpc>
                        <a:spcAft>
                          <a:spcPts val="800"/>
                        </a:spcAft>
                        <a:buNone/>
                      </a:pPr>
                      <a:r>
                        <a:rPr lang="en-US" sz="1200" kern="100" dirty="0">
                          <a:effectLst/>
                        </a:rPr>
                        <a:t>Q.</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100" dirty="0">
                          <a:effectLst/>
                        </a:rPr>
                        <a:t>Who sends the notice to the other county?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563792"/>
                  </a:ext>
                </a:extLst>
              </a:tr>
              <a:tr h="0">
                <a:tc>
                  <a:txBody>
                    <a:bodyPr/>
                    <a:lstStyle/>
                    <a:p>
                      <a:pPr marL="0" marR="0">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marR="0" lvl="0" indent="-342900" algn="just">
                        <a:lnSpc>
                          <a:spcPct val="115000"/>
                        </a:lnSpc>
                        <a:spcAft>
                          <a:spcPts val="600"/>
                        </a:spcAft>
                        <a:buFont typeface="+mj-lt"/>
                        <a:buAutoNum type="alphaUcPeriod"/>
                      </a:pPr>
                      <a:r>
                        <a:rPr lang="en-US" sz="1200" kern="100" dirty="0">
                          <a:effectLst/>
                        </a:rPr>
                        <a:t>The PSRS notification is generated by an authorized PSRS user in the arresting county. Each jurisdiction is responsible for defining its local workflow and identifying who is responsible for performing this duty to ensure timely compliance.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2761331"/>
                  </a:ext>
                </a:extLst>
              </a:tr>
            </a:tbl>
          </a:graphicData>
        </a:graphic>
      </p:graphicFrame>
      <p:graphicFrame>
        <p:nvGraphicFramePr>
          <p:cNvPr id="5" name="Table 4">
            <a:extLst>
              <a:ext uri="{FF2B5EF4-FFF2-40B4-BE49-F238E27FC236}">
                <a16:creationId xmlns:a16="http://schemas.microsoft.com/office/drawing/2014/main" id="{CC72788F-09B9-8F4A-F381-BA3AED451D29}"/>
              </a:ext>
            </a:extLst>
          </p:cNvPr>
          <p:cNvGraphicFramePr>
            <a:graphicFrameLocks noGrp="1"/>
          </p:cNvGraphicFramePr>
          <p:nvPr>
            <p:extLst>
              <p:ext uri="{D42A27DB-BD31-4B8C-83A1-F6EECF244321}">
                <p14:modId xmlns:p14="http://schemas.microsoft.com/office/powerpoint/2010/main" val="953351953"/>
              </p:ext>
            </p:extLst>
          </p:nvPr>
        </p:nvGraphicFramePr>
        <p:xfrm>
          <a:off x="1153365" y="1049055"/>
          <a:ext cx="10134367" cy="819532"/>
        </p:xfrm>
        <a:graphic>
          <a:graphicData uri="http://schemas.openxmlformats.org/drawingml/2006/table">
            <a:tbl>
              <a:tblPr firstRow="1" firstCol="1" bandRow="1">
                <a:tableStyleId>{5C22544A-7EE6-4342-B048-85BDC9FD1C3A}</a:tableStyleId>
              </a:tblPr>
              <a:tblGrid>
                <a:gridCol w="587023">
                  <a:extLst>
                    <a:ext uri="{9D8B030D-6E8A-4147-A177-3AD203B41FA5}">
                      <a16:colId xmlns:a16="http://schemas.microsoft.com/office/drawing/2014/main" val="681714530"/>
                    </a:ext>
                  </a:extLst>
                </a:gridCol>
                <a:gridCol w="9547344">
                  <a:extLst>
                    <a:ext uri="{9D8B030D-6E8A-4147-A177-3AD203B41FA5}">
                      <a16:colId xmlns:a16="http://schemas.microsoft.com/office/drawing/2014/main" val="2140967163"/>
                    </a:ext>
                  </a:extLst>
                </a:gridCol>
              </a:tblGrid>
              <a:tr h="0">
                <a:tc>
                  <a:txBody>
                    <a:bodyPr/>
                    <a:lstStyle/>
                    <a:p>
                      <a:pPr marL="0" marR="0">
                        <a:lnSpc>
                          <a:spcPct val="115000"/>
                        </a:lnSpc>
                        <a:spcAft>
                          <a:spcPts val="800"/>
                        </a:spcAft>
                        <a:buNone/>
                      </a:pPr>
                      <a:r>
                        <a:rPr lang="en-US" sz="1200" kern="100">
                          <a:effectLst/>
                        </a:rPr>
                        <a:t>Q.</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100" dirty="0">
                          <a:effectLst/>
                        </a:rPr>
                        <a:t>Is there a difference between who sends the PSRS notification and the designee who receives it?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1621709"/>
                  </a:ext>
                </a:extLst>
              </a:tr>
              <a:tr h="0">
                <a:tc>
                  <a:txBody>
                    <a:bodyPr/>
                    <a:lstStyle/>
                    <a:p>
                      <a:pPr marL="0" marR="0">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marR="0" lvl="0" indent="-342900" algn="just">
                        <a:lnSpc>
                          <a:spcPct val="115000"/>
                        </a:lnSpc>
                        <a:spcAft>
                          <a:spcPts val="600"/>
                        </a:spcAft>
                        <a:buFont typeface="+mj-lt"/>
                        <a:buAutoNum type="alphaUcPeriod"/>
                      </a:pPr>
                      <a:r>
                        <a:rPr lang="en-US" sz="1200" kern="100" dirty="0">
                          <a:effectLst/>
                        </a:rPr>
                        <a:t>Yes. The </a:t>
                      </a:r>
                      <a:r>
                        <a:rPr lang="en-US" sz="1200" u="sng" kern="100" dirty="0">
                          <a:effectLst/>
                        </a:rPr>
                        <a:t>person sending the PSRS notification</a:t>
                      </a:r>
                      <a:r>
                        <a:rPr lang="en-US" sz="1200" kern="100" dirty="0">
                          <a:effectLst/>
                        </a:rPr>
                        <a:t> is a PSRS user that begins the notification process, based on local workflow. The </a:t>
                      </a:r>
                      <a:r>
                        <a:rPr lang="en-US" sz="1200" u="sng" kern="100" dirty="0">
                          <a:effectLst/>
                        </a:rPr>
                        <a:t>designee</a:t>
                      </a:r>
                      <a:r>
                        <a:rPr lang="en-US" sz="1200" kern="100" dirty="0">
                          <a:effectLst/>
                        </a:rPr>
                        <a:t> is the statutorily identified person who receives the notification and is responsible for ensuring it is distributed and acted upon in accordance with statute and local procedure.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5102158"/>
                  </a:ext>
                </a:extLst>
              </a:tr>
            </a:tbl>
          </a:graphicData>
        </a:graphic>
      </p:graphicFrame>
      <p:graphicFrame>
        <p:nvGraphicFramePr>
          <p:cNvPr id="6" name="Table 5">
            <a:extLst>
              <a:ext uri="{FF2B5EF4-FFF2-40B4-BE49-F238E27FC236}">
                <a16:creationId xmlns:a16="http://schemas.microsoft.com/office/drawing/2014/main" id="{0CA70D3A-7CF0-2EE2-D136-5B0857094F14}"/>
              </a:ext>
            </a:extLst>
          </p:cNvPr>
          <p:cNvGraphicFramePr>
            <a:graphicFrameLocks noGrp="1"/>
          </p:cNvGraphicFramePr>
          <p:nvPr>
            <p:extLst>
              <p:ext uri="{D42A27DB-BD31-4B8C-83A1-F6EECF244321}">
                <p14:modId xmlns:p14="http://schemas.microsoft.com/office/powerpoint/2010/main" val="1056235392"/>
              </p:ext>
            </p:extLst>
          </p:nvPr>
        </p:nvGraphicFramePr>
        <p:xfrm>
          <a:off x="1153363" y="2874971"/>
          <a:ext cx="10134369" cy="1030279"/>
        </p:xfrm>
        <a:graphic>
          <a:graphicData uri="http://schemas.openxmlformats.org/drawingml/2006/table">
            <a:tbl>
              <a:tblPr firstRow="1" firstCol="1" bandRow="1">
                <a:tableStyleId>{5C22544A-7EE6-4342-B048-85BDC9FD1C3A}</a:tableStyleId>
              </a:tblPr>
              <a:tblGrid>
                <a:gridCol w="587023">
                  <a:extLst>
                    <a:ext uri="{9D8B030D-6E8A-4147-A177-3AD203B41FA5}">
                      <a16:colId xmlns:a16="http://schemas.microsoft.com/office/drawing/2014/main" val="975707094"/>
                    </a:ext>
                  </a:extLst>
                </a:gridCol>
                <a:gridCol w="9547346">
                  <a:extLst>
                    <a:ext uri="{9D8B030D-6E8A-4147-A177-3AD203B41FA5}">
                      <a16:colId xmlns:a16="http://schemas.microsoft.com/office/drawing/2014/main" val="3419583589"/>
                    </a:ext>
                  </a:extLst>
                </a:gridCol>
              </a:tblGrid>
              <a:tr h="344161">
                <a:tc>
                  <a:txBody>
                    <a:bodyPr/>
                    <a:lstStyle/>
                    <a:p>
                      <a:pPr marL="0" marR="0">
                        <a:lnSpc>
                          <a:spcPct val="115000"/>
                        </a:lnSpc>
                        <a:spcAft>
                          <a:spcPts val="800"/>
                        </a:spcAft>
                        <a:buNone/>
                      </a:pPr>
                      <a:r>
                        <a:rPr lang="en-US" sz="1200" kern="100">
                          <a:effectLst/>
                        </a:rPr>
                        <a:t>Q.</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200" kern="100">
                          <a:effectLst/>
                        </a:rPr>
                        <a:t>If I receive a cross-county notice for someone with no local case, why did I receive it?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442151"/>
                  </a:ext>
                </a:extLst>
              </a:tr>
              <a:tr h="686118">
                <a:tc>
                  <a:txBody>
                    <a:bodyPr/>
                    <a:lstStyle/>
                    <a:p>
                      <a:pPr marL="0" marR="0">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marR="0" lvl="0" indent="-342900" algn="just">
                        <a:lnSpc>
                          <a:spcPct val="115000"/>
                        </a:lnSpc>
                        <a:spcAft>
                          <a:spcPts val="600"/>
                        </a:spcAft>
                        <a:buFont typeface="+mj-lt"/>
                        <a:buAutoNum type="alphaUcPeriod"/>
                      </a:pPr>
                      <a:r>
                        <a:rPr lang="en-US" sz="1200" kern="100" dirty="0">
                          <a:effectLst/>
                        </a:rPr>
                        <a:t>Cross-county notifications are sent based on information in the criminal history. The notification alerts your jurisdiction that the defendant </a:t>
                      </a:r>
                      <a:r>
                        <a:rPr lang="en-US" sz="1200" b="1" i="1" kern="100" dirty="0">
                          <a:effectLst/>
                        </a:rPr>
                        <a:t>may </a:t>
                      </a:r>
                      <a:r>
                        <a:rPr lang="en-US" sz="1200" kern="100" dirty="0">
                          <a:effectLst/>
                        </a:rPr>
                        <a:t>have a pending felony case in your county. It is possible the case has already been resolved but not yet updated in TCIC, or that the arrest occurred in a city spanning multiple counties and the notification was sent to each county out of an abundance of caution.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9372010"/>
                  </a:ext>
                </a:extLst>
              </a:tr>
            </a:tbl>
          </a:graphicData>
        </a:graphic>
      </p:graphicFrame>
      <p:graphicFrame>
        <p:nvGraphicFramePr>
          <p:cNvPr id="7" name="Table 6">
            <a:extLst>
              <a:ext uri="{FF2B5EF4-FFF2-40B4-BE49-F238E27FC236}">
                <a16:creationId xmlns:a16="http://schemas.microsoft.com/office/drawing/2014/main" id="{9E3789A3-A613-111D-F1DC-1730C0413515}"/>
              </a:ext>
            </a:extLst>
          </p:cNvPr>
          <p:cNvGraphicFramePr>
            <a:graphicFrameLocks noGrp="1"/>
          </p:cNvGraphicFramePr>
          <p:nvPr>
            <p:extLst>
              <p:ext uri="{D42A27DB-BD31-4B8C-83A1-F6EECF244321}">
                <p14:modId xmlns:p14="http://schemas.microsoft.com/office/powerpoint/2010/main" val="4116202139"/>
              </p:ext>
            </p:extLst>
          </p:nvPr>
        </p:nvGraphicFramePr>
        <p:xfrm>
          <a:off x="1153366" y="1860204"/>
          <a:ext cx="10134366" cy="1029844"/>
        </p:xfrm>
        <a:graphic>
          <a:graphicData uri="http://schemas.openxmlformats.org/drawingml/2006/table">
            <a:tbl>
              <a:tblPr firstRow="1" firstCol="1" bandRow="1">
                <a:tableStyleId>{5C22544A-7EE6-4342-B048-85BDC9FD1C3A}</a:tableStyleId>
              </a:tblPr>
              <a:tblGrid>
                <a:gridCol w="587023">
                  <a:extLst>
                    <a:ext uri="{9D8B030D-6E8A-4147-A177-3AD203B41FA5}">
                      <a16:colId xmlns:a16="http://schemas.microsoft.com/office/drawing/2014/main" val="3150657850"/>
                    </a:ext>
                  </a:extLst>
                </a:gridCol>
                <a:gridCol w="9547343">
                  <a:extLst>
                    <a:ext uri="{9D8B030D-6E8A-4147-A177-3AD203B41FA5}">
                      <a16:colId xmlns:a16="http://schemas.microsoft.com/office/drawing/2014/main" val="1274286224"/>
                    </a:ext>
                  </a:extLst>
                </a:gridCol>
              </a:tblGrid>
              <a:tr h="0">
                <a:tc>
                  <a:txBody>
                    <a:bodyPr/>
                    <a:lstStyle/>
                    <a:p>
                      <a:pPr marL="0" marR="0">
                        <a:lnSpc>
                          <a:spcPct val="115000"/>
                        </a:lnSpc>
                        <a:spcAft>
                          <a:spcPts val="800"/>
                        </a:spcAft>
                        <a:buNone/>
                      </a:pPr>
                      <a:r>
                        <a:rPr lang="en-US" sz="1200" kern="100" dirty="0">
                          <a:effectLst/>
                        </a:rPr>
                        <a:t>Q.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200" kern="100">
                          <a:effectLst/>
                        </a:rPr>
                        <a:t>How do we know who the designee’s are for the district attorney, district clerk, district court where the case is pending and defense attorney when known?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278323"/>
                  </a:ext>
                </a:extLst>
              </a:tr>
              <a:tr h="0">
                <a:tc>
                  <a:txBody>
                    <a:bodyPr/>
                    <a:lstStyle/>
                    <a:p>
                      <a:pPr marL="0" marR="0">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marR="0" lvl="0" indent="-342900" algn="just">
                        <a:lnSpc>
                          <a:spcPct val="115000"/>
                        </a:lnSpc>
                        <a:spcAft>
                          <a:spcPts val="600"/>
                        </a:spcAft>
                        <a:buFont typeface="Cambria" panose="02040503050406030204" pitchFamily="18" charset="0"/>
                        <a:buAutoNum type="alphaUcPeriod"/>
                      </a:pPr>
                      <a:r>
                        <a:rPr lang="en-US" sz="1200" kern="100" dirty="0">
                          <a:effectLst/>
                        </a:rPr>
                        <a:t>The Local Administrative District Judge designates the person responsible for receiving cross-county notifications under Article 17.027. That designee, using local procedure, determines and maintains the appropriate contacts for the district attorney, district clerk, court of record, and defense counsel when known. OCA only maintains the LADJ and DA designee lists; all other distribution contacts are managed locally.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978486"/>
                  </a:ext>
                </a:extLst>
              </a:tr>
            </a:tbl>
          </a:graphicData>
        </a:graphic>
      </p:graphicFrame>
      <p:sp>
        <p:nvSpPr>
          <p:cNvPr id="8" name="TextBox 7">
            <a:extLst>
              <a:ext uri="{FF2B5EF4-FFF2-40B4-BE49-F238E27FC236}">
                <a16:creationId xmlns:a16="http://schemas.microsoft.com/office/drawing/2014/main" id="{282F3F8E-1A37-448A-B076-4BF0599EE7A0}"/>
              </a:ext>
            </a:extLst>
          </p:cNvPr>
          <p:cNvSpPr txBox="1"/>
          <p:nvPr/>
        </p:nvSpPr>
        <p:spPr>
          <a:xfrm>
            <a:off x="3000375" y="4944610"/>
            <a:ext cx="7096125" cy="646331"/>
          </a:xfrm>
          <a:prstGeom prst="rect">
            <a:avLst/>
          </a:prstGeom>
          <a:noFill/>
        </p:spPr>
        <p:txBody>
          <a:bodyPr wrap="square" rtlCol="0">
            <a:spAutoFit/>
          </a:bodyPr>
          <a:lstStyle/>
          <a:p>
            <a:r>
              <a:rPr lang="en-US" dirty="0"/>
              <a:t>A robust FAQ can be located at </a:t>
            </a:r>
            <a:r>
              <a:rPr lang="en-US" dirty="0">
                <a:hlinkClick r:id="rId3"/>
              </a:rPr>
              <a:t>Email Notification FAQ</a:t>
            </a:r>
            <a:endParaRPr lang="en-US" dirty="0"/>
          </a:p>
          <a:p>
            <a:endParaRPr lang="en-US" dirty="0"/>
          </a:p>
        </p:txBody>
      </p:sp>
    </p:spTree>
    <p:extLst>
      <p:ext uri="{BB962C8B-B14F-4D97-AF65-F5344CB8AC3E}">
        <p14:creationId xmlns:p14="http://schemas.microsoft.com/office/powerpoint/2010/main" val="291552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B5EE5-EA84-5993-58AF-C79C37FDEC3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E7C089-9EF4-5AEF-1576-E9E5B8DC99FF}"/>
              </a:ext>
            </a:extLst>
          </p:cNvPr>
          <p:cNvSpPr>
            <a:spLocks noGrp="1"/>
          </p:cNvSpPr>
          <p:nvPr>
            <p:ph type="sldNum" sz="quarter" idx="12"/>
          </p:nvPr>
        </p:nvSpPr>
        <p:spPr/>
        <p:txBody>
          <a:bodyPr/>
          <a:lstStyle/>
          <a:p>
            <a:fld id="{D1F757D4-DA7F-4A6A-B4F6-91B18944D499}" type="slidenum">
              <a:rPr lang="en-US" smtClean="0"/>
              <a:t>14</a:t>
            </a:fld>
            <a:endParaRPr lang="en-US" dirty="0"/>
          </a:p>
        </p:txBody>
      </p:sp>
      <p:sp>
        <p:nvSpPr>
          <p:cNvPr id="3" name="Title 2">
            <a:extLst>
              <a:ext uri="{FF2B5EF4-FFF2-40B4-BE49-F238E27FC236}">
                <a16:creationId xmlns:a16="http://schemas.microsoft.com/office/drawing/2014/main" id="{60C6030C-4F23-6B00-C89A-D5464AC616B0}"/>
              </a:ext>
            </a:extLst>
          </p:cNvPr>
          <p:cNvSpPr txBox="1">
            <a:spLocks/>
          </p:cNvSpPr>
          <p:nvPr/>
        </p:nvSpPr>
        <p:spPr>
          <a:xfrm>
            <a:off x="1134319" y="339645"/>
            <a:ext cx="10134369" cy="711916"/>
          </a:xfrm>
          <a:prstGeom prst="rect">
            <a:avLst/>
          </a:prstGeom>
          <a:solidFill>
            <a:schemeClr val="accent6">
              <a:lumMod val="20000"/>
              <a:lumOff val="80000"/>
            </a:schemeClr>
          </a:solidFill>
          <a:ln>
            <a:solidFill>
              <a:schemeClr val="accent1">
                <a:lumMod val="50000"/>
              </a:schemeClr>
            </a:solidFill>
          </a:ln>
        </p:spPr>
        <p:txBody>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dirty="0">
                <a:latin typeface="+mn-lt"/>
              </a:rPr>
              <a:t>The Importance Of Your Role As The Designee</a:t>
            </a:r>
          </a:p>
        </p:txBody>
      </p:sp>
      <p:sp>
        <p:nvSpPr>
          <p:cNvPr id="4" name="TextBox 3">
            <a:extLst>
              <a:ext uri="{FF2B5EF4-FFF2-40B4-BE49-F238E27FC236}">
                <a16:creationId xmlns:a16="http://schemas.microsoft.com/office/drawing/2014/main" id="{66E93852-41EC-A070-320E-9AD50EAC06F7}"/>
              </a:ext>
            </a:extLst>
          </p:cNvPr>
          <p:cNvSpPr txBox="1"/>
          <p:nvPr/>
        </p:nvSpPr>
        <p:spPr>
          <a:xfrm>
            <a:off x="2153378" y="3913316"/>
            <a:ext cx="8096250" cy="954107"/>
          </a:xfrm>
          <a:prstGeom prst="rect">
            <a:avLst/>
          </a:prstGeom>
          <a:noFill/>
        </p:spPr>
        <p:txBody>
          <a:bodyPr wrap="square" rtlCol="0">
            <a:spAutoFit/>
          </a:bodyPr>
          <a:lstStyle/>
          <a:p>
            <a:r>
              <a:rPr lang="en-US" sz="2800" b="1" dirty="0">
                <a:solidFill>
                  <a:srgbClr val="00356B"/>
                </a:solidFill>
              </a:rPr>
              <a:t>You are the human link in a statutory safety net.</a:t>
            </a:r>
          </a:p>
          <a:p>
            <a:endParaRPr lang="en-US" sz="2800" dirty="0"/>
          </a:p>
        </p:txBody>
      </p:sp>
      <p:sp>
        <p:nvSpPr>
          <p:cNvPr id="6" name="Text Placeholder 6">
            <a:extLst>
              <a:ext uri="{FF2B5EF4-FFF2-40B4-BE49-F238E27FC236}">
                <a16:creationId xmlns:a16="http://schemas.microsoft.com/office/drawing/2014/main" id="{48CD82AD-700F-3C28-4A38-0AA33B53FFBC}"/>
              </a:ext>
            </a:extLst>
          </p:cNvPr>
          <p:cNvSpPr txBox="1">
            <a:spLocks/>
          </p:cNvSpPr>
          <p:nvPr/>
        </p:nvSpPr>
        <p:spPr>
          <a:xfrm>
            <a:off x="1134320" y="1433005"/>
            <a:ext cx="10134368" cy="3991990"/>
          </a:xfrm>
          <a:prstGeom prst="rect">
            <a:avLst/>
          </a:prstGeom>
          <a:noFill/>
          <a:ln>
            <a:solidFill>
              <a:schemeClr val="accent1">
                <a:lumMod val="50000"/>
              </a:schemeClr>
            </a:solidFill>
          </a:ln>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Support statutory compliance by ensuring required notifications are properly routed and acted upon.</a:t>
            </a:r>
          </a:p>
          <a:p>
            <a:r>
              <a:rPr lang="en-US" sz="1800" dirty="0"/>
              <a:t>Promote timely prosecutorial awareness in cases involving violent offenses and cross-county felony activity.</a:t>
            </a:r>
          </a:p>
          <a:p>
            <a:r>
              <a:rPr lang="en-US" sz="1800" dirty="0"/>
              <a:t>Help preserve accurate case flow across courts, clerks, prosecutors, and pretrial services.</a:t>
            </a:r>
          </a:p>
          <a:p>
            <a:r>
              <a:rPr lang="en-US" sz="1800" dirty="0"/>
              <a:t>Reduce the risk of missed notifications, delayed action, or downstream errors.</a:t>
            </a:r>
          </a:p>
          <a:p>
            <a:r>
              <a:rPr lang="en-US" sz="1800" dirty="0"/>
              <a:t>Strengthen system reliability without requiring judges or prosecutors to perform technical system tasks.</a:t>
            </a:r>
          </a:p>
        </p:txBody>
      </p:sp>
    </p:spTree>
    <p:extLst>
      <p:ext uri="{BB962C8B-B14F-4D97-AF65-F5344CB8AC3E}">
        <p14:creationId xmlns:p14="http://schemas.microsoft.com/office/powerpoint/2010/main" val="354356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962B6-4012-471B-BB86-DD37AF5BA62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A7AEA-5A78-7519-9077-35D37D34510D}"/>
              </a:ext>
            </a:extLst>
          </p:cNvPr>
          <p:cNvSpPr>
            <a:spLocks noGrp="1"/>
          </p:cNvSpPr>
          <p:nvPr>
            <p:ph type="sldNum" sz="quarter" idx="12"/>
          </p:nvPr>
        </p:nvSpPr>
        <p:spPr/>
        <p:txBody>
          <a:bodyPr/>
          <a:lstStyle/>
          <a:p>
            <a:fld id="{D1F757D4-DA7F-4A6A-B4F6-91B18944D499}" type="slidenum">
              <a:rPr lang="en-US" smtClean="0"/>
              <a:t>15</a:t>
            </a:fld>
            <a:endParaRPr lang="en-US" dirty="0"/>
          </a:p>
        </p:txBody>
      </p:sp>
      <p:sp>
        <p:nvSpPr>
          <p:cNvPr id="3" name="Title 2">
            <a:extLst>
              <a:ext uri="{FF2B5EF4-FFF2-40B4-BE49-F238E27FC236}">
                <a16:creationId xmlns:a16="http://schemas.microsoft.com/office/drawing/2014/main" id="{B7C58CBA-1E2E-B53E-0A99-90639AC1041F}"/>
              </a:ext>
            </a:extLst>
          </p:cNvPr>
          <p:cNvSpPr txBox="1">
            <a:spLocks/>
          </p:cNvSpPr>
          <p:nvPr/>
        </p:nvSpPr>
        <p:spPr>
          <a:xfrm>
            <a:off x="1134319" y="339645"/>
            <a:ext cx="10134369" cy="711916"/>
          </a:xfrm>
          <a:prstGeom prst="rect">
            <a:avLst/>
          </a:prstGeom>
          <a:solidFill>
            <a:schemeClr val="accent6">
              <a:lumMod val="20000"/>
              <a:lumOff val="80000"/>
            </a:schemeClr>
          </a:solidFill>
          <a:ln>
            <a:solidFill>
              <a:schemeClr val="accent1">
                <a:lumMod val="50000"/>
              </a:schemeClr>
            </a:solidFill>
          </a:ln>
        </p:spPr>
        <p:txBody>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dirty="0">
                <a:latin typeface="+mn-lt"/>
              </a:rPr>
              <a:t>Assistance and Training Resources:</a:t>
            </a:r>
          </a:p>
        </p:txBody>
      </p:sp>
      <p:sp>
        <p:nvSpPr>
          <p:cNvPr id="4" name="TextBox 3">
            <a:extLst>
              <a:ext uri="{FF2B5EF4-FFF2-40B4-BE49-F238E27FC236}">
                <a16:creationId xmlns:a16="http://schemas.microsoft.com/office/drawing/2014/main" id="{D9EB8F15-7977-EF74-4C74-C4E11A13B0B5}"/>
              </a:ext>
            </a:extLst>
          </p:cNvPr>
          <p:cNvSpPr txBox="1"/>
          <p:nvPr/>
        </p:nvSpPr>
        <p:spPr>
          <a:xfrm>
            <a:off x="1134319" y="2095500"/>
            <a:ext cx="10134369"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Bail &amp; Pretrial section of the OCA website: </a:t>
            </a:r>
            <a:r>
              <a:rPr lang="en-US" dirty="0">
                <a:hlinkClick r:id="rId3"/>
              </a:rPr>
              <a:t>https://www.txcourts.gov/bail/</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Prosecutor specific information regarding Senate Bill 9: </a:t>
            </a:r>
            <a:r>
              <a:rPr lang="en-US" dirty="0">
                <a:hlinkClick r:id="rId4"/>
              </a:rPr>
              <a:t>https://www.txcourts.gov/bail/prosecutor-information/</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Extensive FAQ for Mandatory Email Notifications: </a:t>
            </a:r>
            <a:r>
              <a:rPr lang="en-US" dirty="0">
                <a:hlinkClick r:id="rId5"/>
              </a:rPr>
              <a:t>https://www.txcourts.gov/media/1461985/email-notificaiton-faq-12026.pdf</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Email questions to: </a:t>
            </a:r>
            <a:r>
              <a:rPr lang="en-US" dirty="0">
                <a:hlinkClick r:id="rId6"/>
              </a:rPr>
              <a:t>Bail@txcourts.gov</a:t>
            </a:r>
            <a:endParaRPr lang="en-US" dirty="0"/>
          </a:p>
          <a:p>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54558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DA51B-9908-B142-6CC9-FC36E1EEDCB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96CF64-B825-B401-AEAD-41055266B45B}"/>
              </a:ext>
            </a:extLst>
          </p:cNvPr>
          <p:cNvSpPr>
            <a:spLocks noGrp="1"/>
          </p:cNvSpPr>
          <p:nvPr>
            <p:ph type="sldNum" sz="quarter" idx="12"/>
          </p:nvPr>
        </p:nvSpPr>
        <p:spPr/>
        <p:txBody>
          <a:bodyPr/>
          <a:lstStyle/>
          <a:p>
            <a:fld id="{D1F757D4-DA7F-4A6A-B4F6-91B18944D499}" type="slidenum">
              <a:rPr lang="en-US" smtClean="0"/>
              <a:t>16</a:t>
            </a:fld>
            <a:endParaRPr lang="en-US" dirty="0"/>
          </a:p>
        </p:txBody>
      </p:sp>
      <p:sp>
        <p:nvSpPr>
          <p:cNvPr id="3" name="Title 2">
            <a:extLst>
              <a:ext uri="{FF2B5EF4-FFF2-40B4-BE49-F238E27FC236}">
                <a16:creationId xmlns:a16="http://schemas.microsoft.com/office/drawing/2014/main" id="{D2242982-0DB7-6B03-72A2-701E11AC6EE0}"/>
              </a:ext>
            </a:extLst>
          </p:cNvPr>
          <p:cNvSpPr txBox="1">
            <a:spLocks/>
          </p:cNvSpPr>
          <p:nvPr/>
        </p:nvSpPr>
        <p:spPr>
          <a:xfrm>
            <a:off x="788727" y="341549"/>
            <a:ext cx="10614545" cy="4750516"/>
          </a:xfrm>
          <a:prstGeom prst="rect">
            <a:avLst/>
          </a:prstGeom>
          <a:solidFill>
            <a:schemeClr val="accent6">
              <a:lumMod val="20000"/>
              <a:lumOff val="80000"/>
            </a:schemeClr>
          </a:solidFill>
        </p:spPr>
        <p:txBody>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800" dirty="0">
                <a:solidFill>
                  <a:schemeClr val="accent5"/>
                </a:solidFill>
                <a:latin typeface="+mn-lt"/>
              </a:rPr>
              <a:t>Thank You!</a:t>
            </a:r>
          </a:p>
          <a:p>
            <a:pPr algn="ctr"/>
            <a:endParaRPr lang="en-US" dirty="0">
              <a:solidFill>
                <a:srgbClr val="00356B"/>
              </a:solidFill>
              <a:latin typeface="+mn-lt"/>
            </a:endParaRPr>
          </a:p>
          <a:p>
            <a:pPr algn="ctr"/>
            <a:r>
              <a:rPr lang="en-US" dirty="0">
                <a:solidFill>
                  <a:srgbClr val="00356B"/>
                </a:solidFill>
                <a:latin typeface="+mn-lt"/>
              </a:rPr>
              <a:t>Your Role is Critical!</a:t>
            </a:r>
          </a:p>
          <a:p>
            <a:pPr algn="ctr"/>
            <a:endParaRPr lang="en-US" dirty="0">
              <a:solidFill>
                <a:srgbClr val="00356B"/>
              </a:solidFill>
              <a:latin typeface="+mn-lt"/>
            </a:endParaRPr>
          </a:p>
          <a:p>
            <a:pPr algn="ctr"/>
            <a:r>
              <a:rPr lang="en-US" dirty="0">
                <a:solidFill>
                  <a:srgbClr val="00356B"/>
                </a:solidFill>
                <a:latin typeface="+mn-lt"/>
              </a:rPr>
              <a:t>You Efforts Help Make </a:t>
            </a:r>
            <a:r>
              <a:rPr lang="en-US" b="1" u="sng" dirty="0">
                <a:solidFill>
                  <a:srgbClr val="00356B"/>
                </a:solidFill>
                <a:latin typeface="+mn-lt"/>
              </a:rPr>
              <a:t>OUR </a:t>
            </a:r>
            <a:r>
              <a:rPr lang="en-US" dirty="0">
                <a:solidFill>
                  <a:srgbClr val="00356B"/>
                </a:solidFill>
                <a:latin typeface="+mn-lt"/>
              </a:rPr>
              <a:t>Communities Safer!</a:t>
            </a:r>
          </a:p>
          <a:p>
            <a:pPr algn="ctr"/>
            <a:endParaRPr lang="en-US" dirty="0">
              <a:solidFill>
                <a:srgbClr val="00356B"/>
              </a:solidFill>
              <a:latin typeface="+mn-lt"/>
            </a:endParaRPr>
          </a:p>
          <a:p>
            <a:pPr algn="ctr"/>
            <a:r>
              <a:rPr lang="en-US" dirty="0">
                <a:solidFill>
                  <a:srgbClr val="00356B"/>
                </a:solidFill>
                <a:latin typeface="+mn-lt"/>
              </a:rPr>
              <a:t>We Are Here to Support YOU! </a:t>
            </a:r>
          </a:p>
          <a:p>
            <a:pPr algn="ctr"/>
            <a:endParaRPr lang="en-US" dirty="0">
              <a:solidFill>
                <a:srgbClr val="00356B"/>
              </a:solidFill>
              <a:latin typeface="+mn-lt"/>
            </a:endParaRPr>
          </a:p>
          <a:p>
            <a:pPr algn="ctr"/>
            <a:r>
              <a:rPr lang="en-US" dirty="0">
                <a:solidFill>
                  <a:srgbClr val="00356B"/>
                </a:solidFill>
                <a:latin typeface="+mn-lt"/>
                <a:hlinkClick r:id="rId3"/>
              </a:rPr>
              <a:t>Bail@txcourts.gov</a:t>
            </a:r>
            <a:r>
              <a:rPr lang="en-US" dirty="0">
                <a:solidFill>
                  <a:srgbClr val="00356B"/>
                </a:solidFill>
                <a:latin typeface="+mn-lt"/>
              </a:rPr>
              <a:t> &amp; </a:t>
            </a:r>
            <a:r>
              <a:rPr lang="en-US" dirty="0">
                <a:solidFill>
                  <a:srgbClr val="00356B"/>
                </a:solidFill>
                <a:latin typeface="+mn-lt"/>
                <a:hlinkClick r:id="rId4"/>
              </a:rPr>
              <a:t>https://www.txcourts.gov/bail/</a:t>
            </a:r>
            <a:endParaRPr lang="en-US" dirty="0">
              <a:solidFill>
                <a:srgbClr val="00356B"/>
              </a:solidFill>
              <a:latin typeface="+mn-lt"/>
            </a:endParaRPr>
          </a:p>
          <a:p>
            <a:pPr algn="ctr"/>
            <a:endParaRPr lang="en-US" dirty="0">
              <a:solidFill>
                <a:srgbClr val="00356B"/>
              </a:solidFill>
              <a:latin typeface="+mn-lt"/>
            </a:endParaRPr>
          </a:p>
        </p:txBody>
      </p:sp>
    </p:spTree>
    <p:extLst>
      <p:ext uri="{BB962C8B-B14F-4D97-AF65-F5344CB8AC3E}">
        <p14:creationId xmlns:p14="http://schemas.microsoft.com/office/powerpoint/2010/main" val="23572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75F130-3AFA-3FF9-BA8C-64025E0516B9}"/>
              </a:ext>
            </a:extLst>
          </p:cNvPr>
          <p:cNvSpPr>
            <a:spLocks noGrp="1"/>
          </p:cNvSpPr>
          <p:nvPr>
            <p:ph type="sldNum" sz="quarter" idx="12"/>
          </p:nvPr>
        </p:nvSpPr>
        <p:spPr/>
        <p:txBody>
          <a:bodyPr/>
          <a:lstStyle/>
          <a:p>
            <a:fld id="{62C6627B-E4D5-2947-8E88-B84039729B99}" type="slidenum">
              <a:rPr lang="en-US" smtClean="0"/>
              <a:t>2</a:t>
            </a:fld>
            <a:endParaRPr lang="en-US" dirty="0"/>
          </a:p>
        </p:txBody>
      </p:sp>
      <p:sp>
        <p:nvSpPr>
          <p:cNvPr id="6" name="Text Placeholder 5">
            <a:extLst>
              <a:ext uri="{FF2B5EF4-FFF2-40B4-BE49-F238E27FC236}">
                <a16:creationId xmlns:a16="http://schemas.microsoft.com/office/drawing/2014/main" id="{7B22518E-4CC0-E88B-E1F2-42D511D5D29F}"/>
              </a:ext>
            </a:extLst>
          </p:cNvPr>
          <p:cNvSpPr>
            <a:spLocks noGrp="1"/>
          </p:cNvSpPr>
          <p:nvPr>
            <p:ph type="body" sz="quarter" idx="14"/>
          </p:nvPr>
        </p:nvSpPr>
        <p:spPr>
          <a:xfrm>
            <a:off x="1154946" y="1577406"/>
            <a:ext cx="10134371" cy="3991990"/>
          </a:xfrm>
          <a:solidFill>
            <a:schemeClr val="accent4">
              <a:lumMod val="20000"/>
              <a:lumOff val="80000"/>
            </a:schemeClr>
          </a:solidFill>
          <a:ln>
            <a:solidFill>
              <a:schemeClr val="accent4">
                <a:lumMod val="75000"/>
              </a:schemeClr>
            </a:solidFill>
          </a:ln>
        </p:spPr>
        <p:txBody>
          <a:bodyPr>
            <a:normAutofit lnSpcReduction="10000"/>
          </a:bodyPr>
          <a:lstStyle/>
          <a:p>
            <a:r>
              <a:rPr lang="en-US" b="1" dirty="0">
                <a:solidFill>
                  <a:srgbClr val="00356B"/>
                </a:solidFill>
                <a:latin typeface="+mn-lt"/>
              </a:rPr>
              <a:t>Purpose: </a:t>
            </a:r>
            <a:r>
              <a:rPr lang="en-US" b="1" dirty="0">
                <a:latin typeface="+mn-lt"/>
              </a:rPr>
              <a:t> </a:t>
            </a:r>
            <a:r>
              <a:rPr lang="en-US" dirty="0">
                <a:latin typeface="+mn-lt"/>
              </a:rPr>
              <a:t>To provide deeper understanding of the mandatory email notification process and the role of the designee.</a:t>
            </a:r>
          </a:p>
          <a:p>
            <a:endParaRPr lang="en-US" b="1" dirty="0">
              <a:solidFill>
                <a:srgbClr val="00356B"/>
              </a:solidFill>
              <a:latin typeface="+mn-lt"/>
            </a:endParaRPr>
          </a:p>
          <a:p>
            <a:r>
              <a:rPr lang="en-US" b="1" dirty="0">
                <a:solidFill>
                  <a:srgbClr val="00356B"/>
                </a:solidFill>
                <a:latin typeface="+mn-lt"/>
              </a:rPr>
              <a:t>Audience: </a:t>
            </a:r>
            <a:r>
              <a:rPr lang="en-US" dirty="0">
                <a:latin typeface="+mn-lt"/>
              </a:rPr>
              <a:t>Receipts of Notifications</a:t>
            </a:r>
          </a:p>
          <a:p>
            <a:r>
              <a:rPr lang="en-US" dirty="0">
                <a:latin typeface="+mn-lt"/>
              </a:rPr>
              <a:t>	District Attorney Designee – Violent Offense Within Same County</a:t>
            </a:r>
          </a:p>
          <a:p>
            <a:r>
              <a:rPr lang="en-US" dirty="0">
                <a:latin typeface="+mn-lt"/>
              </a:rPr>
              <a:t>	Cross County Designee – Out of Jail On Felony Bail In My County and Now Has New Felony Out Of County</a:t>
            </a:r>
          </a:p>
          <a:p>
            <a:endParaRPr lang="en-US" dirty="0">
              <a:latin typeface="+mn-lt"/>
            </a:endParaRPr>
          </a:p>
          <a:p>
            <a:r>
              <a:rPr lang="en-US" b="1" dirty="0">
                <a:solidFill>
                  <a:srgbClr val="00356B"/>
                </a:solidFill>
                <a:latin typeface="+mn-lt"/>
              </a:rPr>
              <a:t>Take Aways For Today:</a:t>
            </a:r>
          </a:p>
          <a:p>
            <a:r>
              <a:rPr lang="en-US" dirty="0">
                <a:latin typeface="+mn-lt"/>
              </a:rPr>
              <a:t>	Why Do Notifications Exist?</a:t>
            </a:r>
          </a:p>
          <a:p>
            <a:r>
              <a:rPr lang="en-US" dirty="0">
                <a:latin typeface="+mn-lt"/>
              </a:rPr>
              <a:t>	What Triggers a Notification?</a:t>
            </a:r>
          </a:p>
          <a:p>
            <a:r>
              <a:rPr lang="en-US" dirty="0">
                <a:latin typeface="+mn-lt"/>
              </a:rPr>
              <a:t>	What Should I, As The Designee Expect to Receive?</a:t>
            </a:r>
          </a:p>
          <a:p>
            <a:r>
              <a:rPr lang="en-US" dirty="0">
                <a:latin typeface="+mn-lt"/>
              </a:rPr>
              <a:t>	What Action Is Expected or Required Of Me After Receiving the Notification?</a:t>
            </a:r>
          </a:p>
        </p:txBody>
      </p:sp>
      <p:sp>
        <p:nvSpPr>
          <p:cNvPr id="5" name="Title 4">
            <a:extLst>
              <a:ext uri="{FF2B5EF4-FFF2-40B4-BE49-F238E27FC236}">
                <a16:creationId xmlns:a16="http://schemas.microsoft.com/office/drawing/2014/main" id="{A20495AE-AEAC-5F84-F68B-F331E23E5650}"/>
              </a:ext>
            </a:extLst>
          </p:cNvPr>
          <p:cNvSpPr>
            <a:spLocks noGrp="1"/>
          </p:cNvSpPr>
          <p:nvPr>
            <p:ph type="ctrTitle"/>
          </p:nvPr>
        </p:nvSpPr>
        <p:spPr>
          <a:xfrm>
            <a:off x="1154946" y="370125"/>
            <a:ext cx="10154998" cy="1002552"/>
          </a:xfrm>
        </p:spPr>
        <p:txBody>
          <a:bodyPr/>
          <a:lstStyle/>
          <a:p>
            <a:pPr algn="ctr"/>
            <a:r>
              <a:rPr lang="en-US" dirty="0">
                <a:latin typeface="+mn-lt"/>
              </a:rPr>
              <a:t>Mandatory Email Notifications</a:t>
            </a:r>
          </a:p>
        </p:txBody>
      </p:sp>
    </p:spTree>
    <p:extLst>
      <p:ext uri="{BB962C8B-B14F-4D97-AF65-F5344CB8AC3E}">
        <p14:creationId xmlns:p14="http://schemas.microsoft.com/office/powerpoint/2010/main" val="107198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38DA9-8493-3082-EF5F-5D69B3E231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F74FB2-979C-64FA-EAD2-2C3E4BC57F32}"/>
              </a:ext>
            </a:extLst>
          </p:cNvPr>
          <p:cNvSpPr>
            <a:spLocks noGrp="1"/>
          </p:cNvSpPr>
          <p:nvPr>
            <p:ph type="sldNum" sz="quarter" idx="12"/>
          </p:nvPr>
        </p:nvSpPr>
        <p:spPr/>
        <p:txBody>
          <a:bodyPr/>
          <a:lstStyle/>
          <a:p>
            <a:fld id="{62C6627B-E4D5-2947-8E88-B84039729B99}" type="slidenum">
              <a:rPr lang="en-US" smtClean="0"/>
              <a:t>3</a:t>
            </a:fld>
            <a:endParaRPr lang="en-US" dirty="0"/>
          </a:p>
        </p:txBody>
      </p:sp>
      <p:sp>
        <p:nvSpPr>
          <p:cNvPr id="7" name="Text Placeholder 6">
            <a:extLst>
              <a:ext uri="{FF2B5EF4-FFF2-40B4-BE49-F238E27FC236}">
                <a16:creationId xmlns:a16="http://schemas.microsoft.com/office/drawing/2014/main" id="{B016DF87-B763-2A69-64E3-8F54D216B478}"/>
              </a:ext>
            </a:extLst>
          </p:cNvPr>
          <p:cNvSpPr>
            <a:spLocks noGrp="1"/>
          </p:cNvSpPr>
          <p:nvPr>
            <p:ph type="body" sz="quarter" idx="14"/>
          </p:nvPr>
        </p:nvSpPr>
        <p:spPr>
          <a:xfrm>
            <a:off x="2987970" y="1433005"/>
            <a:ext cx="6427065" cy="3991990"/>
          </a:xfrm>
          <a:solidFill>
            <a:schemeClr val="accent4">
              <a:lumMod val="20000"/>
              <a:lumOff val="80000"/>
            </a:schemeClr>
          </a:solidFill>
          <a:ln>
            <a:solidFill>
              <a:schemeClr val="accent4">
                <a:lumMod val="75000"/>
              </a:schemeClr>
            </a:solidFill>
          </a:ln>
        </p:spPr>
        <p:txBody>
          <a:bodyPr>
            <a:normAutofit/>
          </a:bodyPr>
          <a:lstStyle/>
          <a:p>
            <a:pPr>
              <a:buFont typeface="Arial" panose="020B0604020202020204" pitchFamily="34" charset="0"/>
              <a:buChar char="•"/>
            </a:pPr>
            <a:r>
              <a:rPr lang="en-US" b="1" dirty="0">
                <a:latin typeface="+mn-lt"/>
              </a:rPr>
              <a:t>Legislature identified a recurring problem:</a:t>
            </a:r>
          </a:p>
          <a:p>
            <a:pPr marL="742950" lvl="1" indent="-285750">
              <a:buFont typeface="Arial" panose="020B0604020202020204" pitchFamily="34" charset="0"/>
              <a:buChar char="•"/>
            </a:pPr>
            <a:r>
              <a:rPr lang="en-US" dirty="0">
                <a:latin typeface="+mn-lt"/>
              </a:rPr>
              <a:t>Defendants released on felony bail in one county, and then arrested for new felonies or violent offenses elsewhere</a:t>
            </a:r>
          </a:p>
          <a:p>
            <a:pPr marL="742950" lvl="1" indent="-285750">
              <a:buFont typeface="Arial" panose="020B0604020202020204" pitchFamily="34" charset="0"/>
              <a:buChar char="•"/>
            </a:pPr>
            <a:r>
              <a:rPr lang="en-US" dirty="0">
                <a:latin typeface="+mn-lt"/>
              </a:rPr>
              <a:t>Prosecutors and courts often did </a:t>
            </a:r>
            <a:r>
              <a:rPr lang="en-US" b="1" dirty="0">
                <a:latin typeface="+mn-lt"/>
              </a:rPr>
              <a:t>not know in real time</a:t>
            </a:r>
          </a:p>
          <a:p>
            <a:pPr>
              <a:buFont typeface="Arial" panose="020B0604020202020204" pitchFamily="34" charset="0"/>
              <a:buChar char="•"/>
            </a:pPr>
            <a:r>
              <a:rPr lang="en-US" b="1" dirty="0">
                <a:latin typeface="+mn-lt"/>
              </a:rPr>
              <a:t>Texas bail reform is focused on:</a:t>
            </a:r>
          </a:p>
          <a:p>
            <a:pPr marL="742950" lvl="1" indent="-285750">
              <a:buFont typeface="Arial" panose="020B0604020202020204" pitchFamily="34" charset="0"/>
              <a:buChar char="•"/>
            </a:pPr>
            <a:r>
              <a:rPr lang="en-US" dirty="0">
                <a:latin typeface="+mn-lt"/>
              </a:rPr>
              <a:t>Public safety</a:t>
            </a:r>
          </a:p>
          <a:p>
            <a:pPr marL="742950" lvl="1" indent="-285750">
              <a:buFont typeface="Arial" panose="020B0604020202020204" pitchFamily="34" charset="0"/>
              <a:buChar char="•"/>
            </a:pPr>
            <a:r>
              <a:rPr lang="en-US" dirty="0">
                <a:latin typeface="+mn-lt"/>
              </a:rPr>
              <a:t>Victim safety</a:t>
            </a:r>
          </a:p>
          <a:p>
            <a:pPr marL="742950" lvl="1" indent="-285750">
              <a:buFont typeface="Arial" panose="020B0604020202020204" pitchFamily="34" charset="0"/>
              <a:buChar char="•"/>
            </a:pPr>
            <a:r>
              <a:rPr lang="en-US" dirty="0">
                <a:latin typeface="+mn-lt"/>
              </a:rPr>
              <a:t>Judicial transparency</a:t>
            </a:r>
          </a:p>
          <a:p>
            <a:pPr marL="742950" lvl="1" indent="-285750">
              <a:buFont typeface="Arial" panose="020B0604020202020204" pitchFamily="34" charset="0"/>
              <a:buChar char="•"/>
            </a:pPr>
            <a:r>
              <a:rPr lang="en-US" dirty="0">
                <a:latin typeface="+mn-lt"/>
              </a:rPr>
              <a:t>Inter-county communication</a:t>
            </a:r>
          </a:p>
          <a:p>
            <a:pPr>
              <a:buFont typeface="Arial" panose="020B0604020202020204" pitchFamily="34" charset="0"/>
              <a:buChar char="•"/>
            </a:pPr>
            <a:r>
              <a:rPr lang="en-US" b="1" dirty="0">
                <a:latin typeface="+mn-lt"/>
              </a:rPr>
              <a:t>Notifications are designed to:</a:t>
            </a:r>
          </a:p>
          <a:p>
            <a:pPr marL="742950" lvl="1" indent="-285750">
              <a:buFont typeface="Arial" panose="020B0604020202020204" pitchFamily="34" charset="0"/>
              <a:buChar char="•"/>
            </a:pPr>
            <a:r>
              <a:rPr lang="en-US" dirty="0">
                <a:latin typeface="+mn-lt"/>
              </a:rPr>
              <a:t>Close that information gap</a:t>
            </a:r>
          </a:p>
          <a:p>
            <a:pPr marL="742950" lvl="1" indent="-285750">
              <a:buFont typeface="Arial" panose="020B0604020202020204" pitchFamily="34" charset="0"/>
              <a:buChar char="•"/>
            </a:pPr>
            <a:r>
              <a:rPr lang="en-US" dirty="0">
                <a:latin typeface="+mn-lt"/>
              </a:rPr>
              <a:t>Ensure the right people are notified </a:t>
            </a:r>
            <a:r>
              <a:rPr lang="en-US" b="1" dirty="0">
                <a:latin typeface="+mn-lt"/>
              </a:rPr>
              <a:t>quickly and consistently</a:t>
            </a:r>
            <a:endParaRPr lang="en-US" dirty="0">
              <a:latin typeface="+mn-lt"/>
            </a:endParaRPr>
          </a:p>
          <a:p>
            <a:endParaRPr lang="en-US" dirty="0"/>
          </a:p>
        </p:txBody>
      </p:sp>
      <p:sp>
        <p:nvSpPr>
          <p:cNvPr id="6" name="Title 5">
            <a:extLst>
              <a:ext uri="{FF2B5EF4-FFF2-40B4-BE49-F238E27FC236}">
                <a16:creationId xmlns:a16="http://schemas.microsoft.com/office/drawing/2014/main" id="{FBBC90C4-6641-6115-184C-16AFE08CE4D4}"/>
              </a:ext>
            </a:extLst>
          </p:cNvPr>
          <p:cNvSpPr>
            <a:spLocks noGrp="1"/>
          </p:cNvSpPr>
          <p:nvPr>
            <p:ph type="ctrTitle"/>
          </p:nvPr>
        </p:nvSpPr>
        <p:spPr/>
        <p:txBody>
          <a:bodyPr/>
          <a:lstStyle/>
          <a:p>
            <a:pPr algn="ctr"/>
            <a:r>
              <a:rPr lang="en-US" dirty="0">
                <a:latin typeface="+mn-lt"/>
              </a:rPr>
              <a:t>Why Notifications Exist</a:t>
            </a:r>
          </a:p>
        </p:txBody>
      </p:sp>
    </p:spTree>
    <p:extLst>
      <p:ext uri="{BB962C8B-B14F-4D97-AF65-F5344CB8AC3E}">
        <p14:creationId xmlns:p14="http://schemas.microsoft.com/office/powerpoint/2010/main" val="195011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0DA18-ABC9-6F1F-5E22-FD3851BA09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FC066F-4B4B-789D-95D5-502C7596265E}"/>
              </a:ext>
            </a:extLst>
          </p:cNvPr>
          <p:cNvSpPr>
            <a:spLocks noGrp="1"/>
          </p:cNvSpPr>
          <p:nvPr>
            <p:ph type="title"/>
          </p:nvPr>
        </p:nvSpPr>
        <p:spPr>
          <a:solidFill>
            <a:schemeClr val="accent6">
              <a:lumMod val="20000"/>
              <a:lumOff val="80000"/>
            </a:schemeClr>
          </a:solidFill>
          <a:ln>
            <a:solidFill>
              <a:srgbClr val="0070C0"/>
            </a:solidFill>
          </a:ln>
        </p:spPr>
        <p:txBody>
          <a:bodyPr/>
          <a:lstStyle/>
          <a:p>
            <a:pPr algn="ctr"/>
            <a:r>
              <a:rPr lang="en-US" dirty="0"/>
              <a:t>Statutory Authority </a:t>
            </a:r>
            <a:br>
              <a:rPr lang="en-US" dirty="0"/>
            </a:br>
            <a:r>
              <a:rPr lang="en-US" dirty="0"/>
              <a:t>Notifications</a:t>
            </a:r>
          </a:p>
        </p:txBody>
      </p:sp>
      <p:sp>
        <p:nvSpPr>
          <p:cNvPr id="4" name="Content Placeholder 3">
            <a:extLst>
              <a:ext uri="{FF2B5EF4-FFF2-40B4-BE49-F238E27FC236}">
                <a16:creationId xmlns:a16="http://schemas.microsoft.com/office/drawing/2014/main" id="{221E730D-8414-E8B1-CE29-8273CE4BE642}"/>
              </a:ext>
            </a:extLst>
          </p:cNvPr>
          <p:cNvSpPr>
            <a:spLocks noGrp="1"/>
          </p:cNvSpPr>
          <p:nvPr>
            <p:ph sz="half" idx="1"/>
          </p:nvPr>
        </p:nvSpPr>
        <p:spPr>
          <a:xfrm>
            <a:off x="838200" y="1825624"/>
            <a:ext cx="5257800" cy="4803775"/>
          </a:xfrm>
          <a:solidFill>
            <a:schemeClr val="accent4">
              <a:lumMod val="20000"/>
              <a:lumOff val="80000"/>
            </a:schemeClr>
          </a:solidFill>
          <a:ln>
            <a:solidFill>
              <a:schemeClr val="accent4">
                <a:lumMod val="20000"/>
                <a:lumOff val="80000"/>
              </a:schemeClr>
            </a:solidFill>
          </a:ln>
        </p:spPr>
        <p:txBody>
          <a:bodyPr>
            <a:normAutofit fontScale="25000" lnSpcReduction="20000"/>
          </a:bodyPr>
          <a:lstStyle/>
          <a:p>
            <a:pPr marL="0" indent="0" algn="ctr">
              <a:buNone/>
            </a:pPr>
            <a:r>
              <a:rPr lang="en-US" sz="8000" dirty="0"/>
              <a:t>Statute</a:t>
            </a:r>
          </a:p>
          <a:p>
            <a:pPr marL="0" indent="0" algn="ctr">
              <a:buNone/>
            </a:pPr>
            <a:r>
              <a:rPr lang="en-US" sz="8000" dirty="0"/>
              <a:t>Art. 17.027, Code of Criminal Procedure</a:t>
            </a:r>
          </a:p>
          <a:p>
            <a:pPr algn="just"/>
            <a:r>
              <a:rPr lang="en-US" sz="4800" dirty="0"/>
              <a:t>(2) if a defendant is charged with committing an offense </a:t>
            </a:r>
            <a:r>
              <a:rPr lang="en-US" sz="4800" b="1" dirty="0"/>
              <a:t>punishable as a felony while released on bail for another pending offense punishable as a felony </a:t>
            </a:r>
            <a:r>
              <a:rPr lang="en-US" sz="4800" dirty="0"/>
              <a:t>and the subsequent offense was committed in a </a:t>
            </a:r>
            <a:r>
              <a:rPr lang="en-US" sz="4800" u="sng" dirty="0"/>
              <a:t>different county </a:t>
            </a:r>
            <a:r>
              <a:rPr lang="en-US" sz="4800" dirty="0"/>
              <a:t>than the previous offense, </a:t>
            </a:r>
            <a:r>
              <a:rPr lang="en-US" sz="4800" b="1" dirty="0"/>
              <a:t>electronic notice of the charge must be promptly given to the court</a:t>
            </a:r>
            <a:r>
              <a:rPr lang="en-US" sz="4800" dirty="0"/>
              <a:t> specified by Subdivision </a:t>
            </a:r>
            <a:r>
              <a:rPr lang="en-US" sz="4800" u="sng" dirty="0"/>
              <a:t>(1) for purposes of reevaluating the bail decision, determining whether any bail conditions were violated, or taking any other applicable action. </a:t>
            </a:r>
          </a:p>
          <a:p>
            <a:pPr algn="just"/>
            <a:r>
              <a:rPr lang="en-US" sz="4800" dirty="0"/>
              <a:t>(c)  The </a:t>
            </a:r>
            <a:r>
              <a:rPr lang="en-US" sz="4800" b="1" u="sng" dirty="0"/>
              <a:t>local administrative district judge</a:t>
            </a:r>
            <a:r>
              <a:rPr lang="en-US" sz="4800" b="1" dirty="0"/>
              <a:t> </a:t>
            </a:r>
            <a:r>
              <a:rPr lang="en-US" sz="4800" dirty="0"/>
              <a:t>for each county </a:t>
            </a:r>
            <a:r>
              <a:rPr lang="en-US" sz="4800" b="1" dirty="0"/>
              <a:t>shall designate an individual to receive electronic notices </a:t>
            </a:r>
            <a:r>
              <a:rPr lang="en-US" sz="4800" dirty="0"/>
              <a:t>under Subsection (a)(2).  The county shall ensure that the name and contact information of the individual designated to receive notices under this subsection are included in the public safety report system developed under Article </a:t>
            </a:r>
            <a:r>
              <a:rPr lang="en-US" sz="4800" dirty="0">
                <a:hlinkClick r:id="rId3"/>
              </a:rPr>
              <a:t>17.021</a:t>
            </a:r>
            <a:r>
              <a:rPr lang="en-US" sz="4800" dirty="0"/>
              <a:t>.</a:t>
            </a:r>
          </a:p>
          <a:p>
            <a:pPr algn="just"/>
            <a:r>
              <a:rPr lang="en-US" sz="4800" dirty="0"/>
              <a:t>(d)  An individual designated under Subsection (c) </a:t>
            </a:r>
            <a:r>
              <a:rPr lang="en-US" sz="4800" u="sng" dirty="0"/>
              <a:t>who receives an electronic notice </a:t>
            </a:r>
            <a:r>
              <a:rPr lang="en-US" sz="4800" dirty="0"/>
              <a:t>under Subsection </a:t>
            </a:r>
            <a:r>
              <a:rPr lang="en-US" sz="4800" b="1" dirty="0"/>
              <a:t>(a) shall promptly provide the notice to the court specified by Subsection (a)(1), to the district clerk, and to the attorney representing the state and the defendant's attorney, if known</a:t>
            </a:r>
            <a:r>
              <a:rPr lang="en-US" sz="4800" dirty="0"/>
              <a:t>, in the pending case for the offense for which the defendant was initially released on bail.  A notice provided under this subsection does not constitute an ex </a:t>
            </a:r>
            <a:r>
              <a:rPr lang="en-US" sz="4800" dirty="0" err="1"/>
              <a:t>parte</a:t>
            </a:r>
            <a:r>
              <a:rPr lang="en-US" sz="4800" dirty="0"/>
              <a:t> communication.</a:t>
            </a:r>
          </a:p>
          <a:p>
            <a:pPr algn="just"/>
            <a:r>
              <a:rPr lang="en-US" sz="4800" dirty="0"/>
              <a:t>(a-1) If a defendant is taken before a magistrate for committing an offense punishable as a felony while released on bail for another offense punishable as a felony, </a:t>
            </a:r>
            <a:r>
              <a:rPr lang="en-US" sz="4800" u="sng" dirty="0"/>
              <a:t>the court </a:t>
            </a:r>
            <a:r>
              <a:rPr lang="en-US" sz="4800" dirty="0"/>
              <a:t>before which the case for the previous offense is pending </a:t>
            </a:r>
            <a:r>
              <a:rPr lang="en-US" sz="4800" b="1" dirty="0"/>
              <a:t>shall consider whether to revoke or modify the terms of the previous bond or to otherwise reevaluate the previous bail decision.</a:t>
            </a:r>
          </a:p>
          <a:p>
            <a:pPr marL="0" indent="0" algn="ctr">
              <a:buNone/>
            </a:pPr>
            <a:endParaRPr lang="en-US" sz="3800" dirty="0"/>
          </a:p>
        </p:txBody>
      </p:sp>
      <p:sp>
        <p:nvSpPr>
          <p:cNvPr id="2" name="Slide Number Placeholder 1">
            <a:extLst>
              <a:ext uri="{FF2B5EF4-FFF2-40B4-BE49-F238E27FC236}">
                <a16:creationId xmlns:a16="http://schemas.microsoft.com/office/drawing/2014/main" id="{6DD908D3-5D54-35F6-B945-7E54576E33CB}"/>
              </a:ext>
            </a:extLst>
          </p:cNvPr>
          <p:cNvSpPr>
            <a:spLocks noGrp="1"/>
          </p:cNvSpPr>
          <p:nvPr>
            <p:ph type="sldNum" sz="quarter" idx="12"/>
          </p:nvPr>
        </p:nvSpPr>
        <p:spPr/>
        <p:txBody>
          <a:bodyPr/>
          <a:lstStyle/>
          <a:p>
            <a:fld id="{62C6627B-E4D5-2947-8E88-B84039729B99}" type="slidenum">
              <a:rPr lang="en-US" smtClean="0"/>
              <a:t>4</a:t>
            </a:fld>
            <a:endParaRPr lang="en-US" dirty="0"/>
          </a:p>
        </p:txBody>
      </p:sp>
      <p:sp>
        <p:nvSpPr>
          <p:cNvPr id="8" name="Content Placeholder 4">
            <a:extLst>
              <a:ext uri="{FF2B5EF4-FFF2-40B4-BE49-F238E27FC236}">
                <a16:creationId xmlns:a16="http://schemas.microsoft.com/office/drawing/2014/main" id="{6BD7D7D5-C697-A852-5E66-C8211372A2B2}"/>
              </a:ext>
            </a:extLst>
          </p:cNvPr>
          <p:cNvSpPr>
            <a:spLocks noGrp="1"/>
          </p:cNvSpPr>
          <p:nvPr>
            <p:ph sz="half" idx="2"/>
          </p:nvPr>
        </p:nvSpPr>
        <p:spPr>
          <a:xfrm>
            <a:off x="6179820" y="1825625"/>
            <a:ext cx="5173980" cy="4803774"/>
          </a:xfrm>
          <a:solidFill>
            <a:schemeClr val="accent4">
              <a:lumMod val="20000"/>
              <a:lumOff val="80000"/>
            </a:schemeClr>
          </a:solidFill>
          <a:ln>
            <a:solidFill>
              <a:schemeClr val="tx2">
                <a:lumMod val="50000"/>
                <a:lumOff val="50000"/>
              </a:schemeClr>
            </a:solidFill>
          </a:ln>
        </p:spPr>
        <p:txBody>
          <a:bodyPr>
            <a:normAutofit fontScale="25000" lnSpcReduction="20000"/>
          </a:bodyPr>
          <a:lstStyle/>
          <a:p>
            <a:pPr marL="0" indent="0" algn="ctr">
              <a:buNone/>
            </a:pPr>
            <a:r>
              <a:rPr lang="en-US" sz="8000" dirty="0"/>
              <a:t>Statute</a:t>
            </a:r>
          </a:p>
          <a:p>
            <a:pPr marL="0" indent="0" algn="ctr">
              <a:buNone/>
            </a:pPr>
            <a:r>
              <a:rPr lang="en-US" sz="8000" dirty="0"/>
              <a:t>Art. 72.038, Texas Government Code</a:t>
            </a:r>
          </a:p>
          <a:p>
            <a:pPr algn="just"/>
            <a:r>
              <a:rPr lang="en-US" sz="5600" dirty="0"/>
              <a:t>(c-1) The office shall provide to the </a:t>
            </a:r>
            <a:r>
              <a:rPr lang="en-US" sz="5600" b="1" u="sng" dirty="0"/>
              <a:t>elected district attorney in each county </a:t>
            </a:r>
            <a:r>
              <a:rPr lang="en-US" sz="5600" dirty="0"/>
              <a:t>an electronic copy of the form submitted to the office under Subsection (c) for each defendant whose bail is set in the county for an offense involving violence, as defined by Article </a:t>
            </a:r>
            <a:r>
              <a:rPr lang="en-US" sz="5600" dirty="0">
                <a:hlinkClick r:id="rId4"/>
              </a:rPr>
              <a:t>17.03</a:t>
            </a:r>
            <a:r>
              <a:rPr lang="en-US" sz="5600" dirty="0"/>
              <a:t>, Code of Criminal Procedure. </a:t>
            </a:r>
            <a:r>
              <a:rPr lang="en-US" sz="5600" u="sng" dirty="0"/>
              <a:t>An elected district attorney shall provide an e-mail address to the office for the purpose of receiving a form as provided by this subsection</a:t>
            </a:r>
            <a:r>
              <a:rPr lang="en-US" sz="5600" dirty="0"/>
              <a:t>.</a:t>
            </a:r>
          </a:p>
          <a:p>
            <a:pPr>
              <a:lnSpc>
                <a:spcPct val="120000"/>
              </a:lnSpc>
            </a:pPr>
            <a:r>
              <a:rPr lang="en-US" sz="5600" dirty="0"/>
              <a:t>(2)  "Offense involving violence" means an offense under the following provisions of the Penal Code:</a:t>
            </a:r>
          </a:p>
          <a:p>
            <a:pPr marL="457200" lvl="1" indent="0" algn="just">
              <a:lnSpc>
                <a:spcPct val="120000"/>
              </a:lnSpc>
              <a:buNone/>
            </a:pPr>
            <a:r>
              <a:rPr lang="en-US" sz="3200" dirty="0"/>
              <a:t>(A)  Section </a:t>
            </a:r>
            <a:r>
              <a:rPr lang="en-US" sz="3200" dirty="0">
                <a:hlinkClick r:id="rId5"/>
              </a:rPr>
              <a:t>19.02</a:t>
            </a:r>
            <a:r>
              <a:rPr lang="en-US" sz="3200" dirty="0"/>
              <a:t> (murder); (B)  Section </a:t>
            </a:r>
            <a:r>
              <a:rPr lang="en-US" sz="3200" dirty="0">
                <a:hlinkClick r:id="rId6"/>
              </a:rPr>
              <a:t>19.03</a:t>
            </a:r>
            <a:r>
              <a:rPr lang="en-US" sz="3200" dirty="0"/>
              <a:t> (capital murder); (C)  Section </a:t>
            </a:r>
            <a:r>
              <a:rPr lang="en-US" sz="3200" dirty="0">
                <a:hlinkClick r:id="rId7"/>
              </a:rPr>
              <a:t>20.03</a:t>
            </a:r>
            <a:r>
              <a:rPr lang="en-US" sz="3200" dirty="0"/>
              <a:t> (kidnapping); (D)  Section </a:t>
            </a:r>
            <a:r>
              <a:rPr lang="en-US" sz="3200" dirty="0">
                <a:hlinkClick r:id="rId8"/>
              </a:rPr>
              <a:t>20.04</a:t>
            </a:r>
            <a:r>
              <a:rPr lang="en-US" sz="3200" dirty="0"/>
              <a:t> (aggravated kidnapping);(E)  Section </a:t>
            </a:r>
            <a:r>
              <a:rPr lang="en-US" sz="3200" dirty="0">
                <a:hlinkClick r:id="rId9"/>
              </a:rPr>
              <a:t>20A.02</a:t>
            </a:r>
            <a:r>
              <a:rPr lang="en-US" sz="3200" dirty="0"/>
              <a:t> (trafficking of persons);(F)  Section </a:t>
            </a:r>
            <a:r>
              <a:rPr lang="en-US" sz="3200" dirty="0">
                <a:hlinkClick r:id="rId10"/>
              </a:rPr>
              <a:t>20A.03</a:t>
            </a:r>
            <a:r>
              <a:rPr lang="en-US" sz="3200" dirty="0"/>
              <a:t> (continuous trafficking of persons);(G)  Section </a:t>
            </a:r>
            <a:r>
              <a:rPr lang="en-US" sz="3200" dirty="0">
                <a:hlinkClick r:id="rId11"/>
              </a:rPr>
              <a:t>21.02</a:t>
            </a:r>
            <a:r>
              <a:rPr lang="en-US" sz="3200" dirty="0"/>
              <a:t> (continuous sexual abuse of young child or disabled individual);(H)  Section </a:t>
            </a:r>
            <a:r>
              <a:rPr lang="en-US" sz="3200" dirty="0">
                <a:hlinkClick r:id="rId12"/>
              </a:rPr>
              <a:t>21.11</a:t>
            </a:r>
            <a:r>
              <a:rPr lang="en-US" sz="3200" dirty="0"/>
              <a:t> (indecency with a child);(I)  Section </a:t>
            </a:r>
            <a:r>
              <a:rPr lang="en-US" sz="3200" dirty="0">
                <a:hlinkClick r:id="rId13"/>
              </a:rPr>
              <a:t>22.01</a:t>
            </a:r>
            <a:r>
              <a:rPr lang="en-US" sz="3200" dirty="0"/>
              <a:t>(a)(1) (assault), if the offense is:(</a:t>
            </a:r>
            <a:r>
              <a:rPr lang="en-US" sz="3200" dirty="0" err="1"/>
              <a:t>i</a:t>
            </a:r>
            <a:r>
              <a:rPr lang="en-US" sz="3200" dirty="0"/>
              <a:t>)  punishable as a felony of the second degree under Subsection (b-2) of that section; or(ii)  punishable as a felony and involved family violence as defined by Section </a:t>
            </a:r>
            <a:r>
              <a:rPr lang="en-US" sz="3200" dirty="0">
                <a:hlinkClick r:id="rId14"/>
              </a:rPr>
              <a:t>71.004</a:t>
            </a:r>
            <a:r>
              <a:rPr lang="en-US" sz="3200" dirty="0"/>
              <a:t>, Family Code;(J)  Section </a:t>
            </a:r>
            <a:r>
              <a:rPr lang="en-US" sz="3200" dirty="0">
                <a:hlinkClick r:id="rId15"/>
              </a:rPr>
              <a:t>22.011</a:t>
            </a:r>
            <a:r>
              <a:rPr lang="en-US" sz="3200" dirty="0"/>
              <a:t> (sexual assault);(K)  Section </a:t>
            </a:r>
            <a:r>
              <a:rPr lang="en-US" sz="3200" dirty="0">
                <a:hlinkClick r:id="rId16"/>
              </a:rPr>
              <a:t>22.02</a:t>
            </a:r>
            <a:r>
              <a:rPr lang="en-US" sz="3200" dirty="0"/>
              <a:t> (aggravated assault);(L)  Section </a:t>
            </a:r>
            <a:r>
              <a:rPr lang="en-US" sz="3200" dirty="0">
                <a:hlinkClick r:id="rId17"/>
              </a:rPr>
              <a:t>22.021</a:t>
            </a:r>
            <a:r>
              <a:rPr lang="en-US" sz="3200" dirty="0"/>
              <a:t> (aggravated sexual assault);(M)  Section </a:t>
            </a:r>
            <a:r>
              <a:rPr lang="en-US" sz="3200" dirty="0">
                <a:hlinkClick r:id="rId18"/>
              </a:rPr>
              <a:t>22.04</a:t>
            </a:r>
            <a:r>
              <a:rPr lang="en-US" sz="3200" dirty="0"/>
              <a:t> (injury to a child, elderly individual, or disabled individual);(N)  Section </a:t>
            </a:r>
            <a:r>
              <a:rPr lang="en-US" sz="3200" dirty="0">
                <a:hlinkClick r:id="rId19"/>
              </a:rPr>
              <a:t>25.072</a:t>
            </a:r>
            <a:r>
              <a:rPr lang="en-US" sz="3200" dirty="0"/>
              <a:t> (repeated violation of certain court orders or conditions of bond in family violence, child abuse or neglect, sexual assault or abuse, indecent assault, stalking, or trafficking case);(O)  Section </a:t>
            </a:r>
            <a:r>
              <a:rPr lang="en-US" sz="3200" dirty="0">
                <a:hlinkClick r:id="rId20"/>
              </a:rPr>
              <a:t>25.11</a:t>
            </a:r>
            <a:r>
              <a:rPr lang="en-US" sz="3200" dirty="0"/>
              <a:t> (continuous violence against the family);(P)  Section </a:t>
            </a:r>
            <a:r>
              <a:rPr lang="en-US" sz="3200" dirty="0">
                <a:hlinkClick r:id="rId21"/>
              </a:rPr>
              <a:t>29.03</a:t>
            </a:r>
            <a:r>
              <a:rPr lang="en-US" sz="3200" dirty="0"/>
              <a:t> (aggravated robbery);(Q)  Section </a:t>
            </a:r>
            <a:r>
              <a:rPr lang="en-US" sz="3200" dirty="0">
                <a:hlinkClick r:id="rId22"/>
              </a:rPr>
              <a:t>38.14</a:t>
            </a:r>
            <a:r>
              <a:rPr lang="en-US" sz="3200" dirty="0"/>
              <a:t> (taking or attempting to take weapon from peace officer, federal special investigator, employee or official of correctional facility, parole officer, community supervision and corrections department officer, or commissioned security officer);(R)  Section </a:t>
            </a:r>
            <a:r>
              <a:rPr lang="en-US" sz="3200" dirty="0">
                <a:hlinkClick r:id="rId23"/>
              </a:rPr>
              <a:t>43.04</a:t>
            </a:r>
            <a:r>
              <a:rPr lang="en-US" sz="3200" dirty="0"/>
              <a:t> (aggravated promotion of prostitution), if the defendant is not alleged to have engaged in conduct constituting an offense under Section </a:t>
            </a:r>
            <a:r>
              <a:rPr lang="en-US" sz="3200" dirty="0">
                <a:hlinkClick r:id="rId24"/>
              </a:rPr>
              <a:t>43.02</a:t>
            </a:r>
            <a:r>
              <a:rPr lang="en-US" sz="3200" dirty="0"/>
              <a:t>(a);(S)  Section </a:t>
            </a:r>
            <a:r>
              <a:rPr lang="en-US" sz="3200" dirty="0">
                <a:hlinkClick r:id="rId25"/>
              </a:rPr>
              <a:t>43.05</a:t>
            </a:r>
            <a:r>
              <a:rPr lang="en-US" sz="3200" dirty="0"/>
              <a:t> (compelling prostitution); or(T)  Section </a:t>
            </a:r>
            <a:r>
              <a:rPr lang="en-US" sz="3200" dirty="0">
                <a:hlinkClick r:id="rId26"/>
              </a:rPr>
              <a:t>43.25</a:t>
            </a:r>
            <a:r>
              <a:rPr lang="en-US" sz="3200" dirty="0"/>
              <a:t> (sexual performance by a child).</a:t>
            </a:r>
          </a:p>
        </p:txBody>
      </p:sp>
    </p:spTree>
    <p:extLst>
      <p:ext uri="{BB962C8B-B14F-4D97-AF65-F5344CB8AC3E}">
        <p14:creationId xmlns:p14="http://schemas.microsoft.com/office/powerpoint/2010/main" val="41462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08231-5076-8D5F-01A5-626DB8C3A7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C4FDB5-3A43-172B-8AD9-9722CAF0518F}"/>
              </a:ext>
            </a:extLst>
          </p:cNvPr>
          <p:cNvSpPr>
            <a:spLocks noGrp="1"/>
          </p:cNvSpPr>
          <p:nvPr>
            <p:ph type="sldNum" sz="quarter" idx="12"/>
          </p:nvPr>
        </p:nvSpPr>
        <p:spPr>
          <a:xfrm>
            <a:off x="8610600" y="6356350"/>
            <a:ext cx="2080047" cy="365125"/>
          </a:xfrm>
        </p:spPr>
        <p:txBody>
          <a:bodyPr/>
          <a:lstStyle/>
          <a:p>
            <a:fld id="{62C6627B-E4D5-2947-8E88-B84039729B99}" type="slidenum">
              <a:rPr lang="en-US" smtClean="0"/>
              <a:pPr/>
              <a:t>5</a:t>
            </a:fld>
            <a:endParaRPr lang="en-US" dirty="0"/>
          </a:p>
        </p:txBody>
      </p:sp>
      <p:sp>
        <p:nvSpPr>
          <p:cNvPr id="17" name="Text Placeholder 16">
            <a:extLst>
              <a:ext uri="{FF2B5EF4-FFF2-40B4-BE49-F238E27FC236}">
                <a16:creationId xmlns:a16="http://schemas.microsoft.com/office/drawing/2014/main" id="{484EA192-07C9-1C32-8291-484FBF84B73B}"/>
              </a:ext>
            </a:extLst>
          </p:cNvPr>
          <p:cNvSpPr>
            <a:spLocks noGrp="1"/>
          </p:cNvSpPr>
          <p:nvPr>
            <p:ph type="body" sz="quarter" idx="14"/>
          </p:nvPr>
        </p:nvSpPr>
        <p:spPr>
          <a:xfrm>
            <a:off x="1134319" y="1440772"/>
            <a:ext cx="10134371" cy="4150403"/>
          </a:xfrm>
          <a:solidFill>
            <a:srgbClr val="CDF3E3"/>
          </a:solidFill>
        </p:spPr>
        <p:txBody>
          <a:bodyPr>
            <a:normAutofit fontScale="92500"/>
          </a:bodyPr>
          <a:lstStyle/>
          <a:p>
            <a:pPr algn="ctr"/>
            <a:r>
              <a:rPr lang="en-US" b="1" dirty="0"/>
              <a:t>District Attorney Notification – Trigger</a:t>
            </a:r>
          </a:p>
          <a:p>
            <a:pPr marL="285750" indent="-285750">
              <a:buFont typeface="Arial" panose="020B0604020202020204" pitchFamily="34" charset="0"/>
              <a:buChar char="•"/>
            </a:pPr>
            <a:r>
              <a:rPr lang="en-US" b="1" dirty="0"/>
              <a:t>A case is flagged as </a:t>
            </a:r>
            <a:r>
              <a:rPr lang="en-US" b="1" u="sng" dirty="0"/>
              <a:t>notification required </a:t>
            </a:r>
            <a:r>
              <a:rPr lang="en-US" b="1" dirty="0"/>
              <a:t>when defendant and charge information is being set up within the PSRS prior to magistration to generate the Public Safety Report. </a:t>
            </a:r>
          </a:p>
          <a:p>
            <a:pPr marL="285750" indent="-285750">
              <a:buFont typeface="Arial" panose="020B0604020202020204" pitchFamily="34" charset="0"/>
              <a:buChar char="•"/>
            </a:pPr>
            <a:r>
              <a:rPr lang="en-US" b="1" dirty="0"/>
              <a:t>The flag generates if the offense entered is a violent felony as described in Article 17.03, CCP.</a:t>
            </a:r>
          </a:p>
          <a:p>
            <a:pPr marL="285750" indent="-285750">
              <a:buFont typeface="Arial" panose="020B0604020202020204" pitchFamily="34" charset="0"/>
              <a:buChar char="•"/>
            </a:pPr>
            <a:r>
              <a:rPr lang="en-US" b="1" dirty="0"/>
              <a:t>After magistration the bail decision is memorialized in the Bail Form, and a second flag reminds user that notification is required. </a:t>
            </a:r>
          </a:p>
          <a:p>
            <a:pPr marL="285750" indent="-285750">
              <a:buFont typeface="Arial" panose="020B0604020202020204" pitchFamily="34" charset="0"/>
              <a:buChar char="•"/>
            </a:pPr>
            <a:r>
              <a:rPr lang="en-US" b="1" dirty="0"/>
              <a:t>Magistrate or their designee is then able to make notification. *Notifications are also captured in the PSRS</a:t>
            </a:r>
          </a:p>
          <a:p>
            <a:r>
              <a:rPr lang="en-US" sz="1800" b="1" dirty="0">
                <a:solidFill>
                  <a:srgbClr val="002060"/>
                </a:solidFill>
                <a:latin typeface="+mn-lt"/>
              </a:rPr>
              <a:t>Example 1: </a:t>
            </a:r>
            <a:r>
              <a:rPr lang="en-US" sz="1800" dirty="0">
                <a:solidFill>
                  <a:srgbClr val="002060"/>
                </a:solidFill>
                <a:latin typeface="+mn-lt"/>
              </a:rPr>
              <a:t>Waldo is arrested and </a:t>
            </a:r>
            <a:r>
              <a:rPr lang="en-US" sz="1800" dirty="0" err="1">
                <a:solidFill>
                  <a:srgbClr val="002060"/>
                </a:solidFill>
                <a:latin typeface="+mn-lt"/>
              </a:rPr>
              <a:t>magistrated</a:t>
            </a:r>
            <a:r>
              <a:rPr lang="en-US" sz="1800" dirty="0">
                <a:solidFill>
                  <a:srgbClr val="002060"/>
                </a:solidFill>
                <a:latin typeface="+mn-lt"/>
              </a:rPr>
              <a:t> after being  charged with </a:t>
            </a:r>
            <a:r>
              <a:rPr lang="en-US" sz="1800" u="sng" dirty="0">
                <a:solidFill>
                  <a:srgbClr val="002060"/>
                </a:solidFill>
                <a:latin typeface="+mn-lt"/>
              </a:rPr>
              <a:t>Aggravated Robbery </a:t>
            </a:r>
            <a:r>
              <a:rPr lang="en-US" sz="1800" dirty="0">
                <a:solidFill>
                  <a:srgbClr val="002060"/>
                </a:solidFill>
                <a:latin typeface="+mn-lt"/>
              </a:rPr>
              <a:t>in Armstrong County. Armstrong County staff (generally, the person certifying the bail form) is </a:t>
            </a:r>
            <a:r>
              <a:rPr lang="en-US" sz="1800" b="1" dirty="0">
                <a:solidFill>
                  <a:srgbClr val="002060"/>
                </a:solidFill>
                <a:latin typeface="+mn-lt"/>
              </a:rPr>
              <a:t>required</a:t>
            </a:r>
            <a:r>
              <a:rPr lang="en-US" sz="1800" dirty="0">
                <a:solidFill>
                  <a:srgbClr val="002060"/>
                </a:solidFill>
                <a:latin typeface="+mn-lt"/>
              </a:rPr>
              <a:t> to generate notification to </a:t>
            </a:r>
            <a:r>
              <a:rPr lang="en-US" sz="1800" u="sng" dirty="0">
                <a:solidFill>
                  <a:srgbClr val="002060"/>
                </a:solidFill>
                <a:latin typeface="+mn-lt"/>
              </a:rPr>
              <a:t>Armstrong County District Attorney</a:t>
            </a:r>
            <a:r>
              <a:rPr lang="en-US" sz="1800" dirty="0">
                <a:solidFill>
                  <a:srgbClr val="002060"/>
                </a:solidFill>
                <a:latin typeface="+mn-lt"/>
              </a:rPr>
              <a:t> within the </a:t>
            </a:r>
            <a:r>
              <a:rPr lang="en-US" sz="1800" b="1" dirty="0">
                <a:solidFill>
                  <a:srgbClr val="002060"/>
                </a:solidFill>
                <a:latin typeface="+mn-lt"/>
              </a:rPr>
              <a:t>PSRS</a:t>
            </a:r>
            <a:r>
              <a:rPr lang="en-US" sz="1800" dirty="0">
                <a:solidFill>
                  <a:srgbClr val="002060"/>
                </a:solidFill>
                <a:latin typeface="+mn-lt"/>
              </a:rPr>
              <a:t>.</a:t>
            </a:r>
          </a:p>
          <a:p>
            <a:r>
              <a:rPr lang="en-US" sz="1800" b="1" dirty="0">
                <a:solidFill>
                  <a:srgbClr val="002060"/>
                </a:solidFill>
                <a:latin typeface="+mn-lt"/>
              </a:rPr>
              <a:t>Example 2: </a:t>
            </a:r>
            <a:r>
              <a:rPr lang="en-US" sz="1800" dirty="0">
                <a:solidFill>
                  <a:srgbClr val="002060"/>
                </a:solidFill>
                <a:latin typeface="+mn-lt"/>
              </a:rPr>
              <a:t>Dora has a warrant for murder in Hays County, and during a routine traffic stop in Hidalgo County is arrested on-site for the outstanding warrant. The DA designee in BOTH Hays County and Hidalgo County must be notified. Why? Because the statute indicates the DA for the county in which bail is set (Hidalgo) must be notified. However, because there is no prosecutorial action necessary by Hidalgo, best practice is to also notify Hays. </a:t>
            </a:r>
          </a:p>
          <a:p>
            <a:pPr marL="285750" indent="-285750">
              <a:buFont typeface="Arial" panose="020B0604020202020204" pitchFamily="34" charset="0"/>
              <a:buChar char="•"/>
            </a:pPr>
            <a:endParaRPr lang="en-US" b="1" dirty="0"/>
          </a:p>
        </p:txBody>
      </p:sp>
      <p:sp>
        <p:nvSpPr>
          <p:cNvPr id="16" name="Title 15">
            <a:extLst>
              <a:ext uri="{FF2B5EF4-FFF2-40B4-BE49-F238E27FC236}">
                <a16:creationId xmlns:a16="http://schemas.microsoft.com/office/drawing/2014/main" id="{1380C74C-6E4B-0070-B6EC-3676109A3469}"/>
              </a:ext>
            </a:extLst>
          </p:cNvPr>
          <p:cNvSpPr>
            <a:spLocks noGrp="1"/>
          </p:cNvSpPr>
          <p:nvPr>
            <p:ph type="ctrTitle"/>
          </p:nvPr>
        </p:nvSpPr>
        <p:spPr>
          <a:solidFill>
            <a:schemeClr val="accent1">
              <a:lumMod val="20000"/>
              <a:lumOff val="80000"/>
            </a:schemeClr>
          </a:solidFill>
        </p:spPr>
        <p:txBody>
          <a:bodyPr/>
          <a:lstStyle/>
          <a:p>
            <a:pPr algn="ctr"/>
            <a:r>
              <a:rPr lang="en-US" dirty="0">
                <a:latin typeface="+mn-lt"/>
              </a:rPr>
              <a:t>DA Notification – when is it sent?</a:t>
            </a:r>
          </a:p>
        </p:txBody>
      </p:sp>
    </p:spTree>
    <p:extLst>
      <p:ext uri="{BB962C8B-B14F-4D97-AF65-F5344CB8AC3E}">
        <p14:creationId xmlns:p14="http://schemas.microsoft.com/office/powerpoint/2010/main" val="77589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E98D-75BA-2B88-B4BD-F52B7332DC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C2801-5A55-3D93-A308-54442E2427E8}"/>
              </a:ext>
            </a:extLst>
          </p:cNvPr>
          <p:cNvSpPr>
            <a:spLocks noGrp="1"/>
          </p:cNvSpPr>
          <p:nvPr>
            <p:ph type="sldNum" sz="quarter" idx="12"/>
          </p:nvPr>
        </p:nvSpPr>
        <p:spPr/>
        <p:txBody>
          <a:bodyPr/>
          <a:lstStyle/>
          <a:p>
            <a:fld id="{62C6627B-E4D5-2947-8E88-B84039729B99}" type="slidenum">
              <a:rPr lang="en-US" smtClean="0"/>
              <a:t>6</a:t>
            </a:fld>
            <a:endParaRPr lang="en-US" dirty="0"/>
          </a:p>
        </p:txBody>
      </p:sp>
      <p:sp>
        <p:nvSpPr>
          <p:cNvPr id="4" name="Text Placeholder 3">
            <a:extLst>
              <a:ext uri="{FF2B5EF4-FFF2-40B4-BE49-F238E27FC236}">
                <a16:creationId xmlns:a16="http://schemas.microsoft.com/office/drawing/2014/main" id="{097252BB-BE05-60CB-D192-3D8C9BBF55B7}"/>
              </a:ext>
            </a:extLst>
          </p:cNvPr>
          <p:cNvSpPr>
            <a:spLocks noGrp="1"/>
          </p:cNvSpPr>
          <p:nvPr>
            <p:ph type="body" sz="quarter" idx="14"/>
          </p:nvPr>
        </p:nvSpPr>
        <p:spPr>
          <a:xfrm>
            <a:off x="1134317" y="1766147"/>
            <a:ext cx="10134371" cy="3991990"/>
          </a:xfrm>
          <a:ln>
            <a:solidFill>
              <a:schemeClr val="tx2">
                <a:lumMod val="60000"/>
                <a:lumOff val="40000"/>
              </a:schemeClr>
            </a:solidFill>
          </a:ln>
        </p:spPr>
        <p:txBody>
          <a:bodyPr>
            <a:normAutofit fontScale="77500" lnSpcReduction="20000"/>
          </a:bodyPr>
          <a:lstStyle/>
          <a:p>
            <a:r>
              <a:rPr lang="en-US" dirty="0"/>
              <a:t>Subject Line: </a:t>
            </a:r>
            <a:r>
              <a:rPr lang="en-US" b="1" dirty="0"/>
              <a:t>Felony Arrest Notification under 72.038 Government Code</a:t>
            </a:r>
          </a:p>
          <a:p>
            <a:r>
              <a:rPr lang="en-US" dirty="0"/>
              <a:t>Date: </a:t>
            </a:r>
            <a:r>
              <a:rPr lang="en-US" i="1" dirty="0"/>
              <a:t>Auto Filled by System</a:t>
            </a:r>
          </a:p>
          <a:p>
            <a:r>
              <a:rPr lang="en-US" dirty="0"/>
              <a:t>To Whom It May Concern:</a:t>
            </a:r>
          </a:p>
          <a:p>
            <a:r>
              <a:rPr lang="en-US" dirty="0"/>
              <a:t>This serves as electronic notification pursuant to Article 72.038 (c-1), Texas Government Code: The office (Office of Court Administration) shall provide to the elected district attorney in each county an electronic copy of the form submitted to the office under Subsection (c) for each defendant whose bail is set in the county for an offense involving violence, as defined by Article 17.03, Code of Criminal Procedure.  An elected district attorney shall provide an e-mail address to the office for the purpose of receiving a form as provided by this subsection.</a:t>
            </a:r>
          </a:p>
          <a:p>
            <a:r>
              <a:rPr lang="en-US" dirty="0"/>
              <a:t>A felony offense involving violence (as defined in 17.03 within the Code of Criminal Procedure) has resulted in an arrest in your jurisdiction. Details are listed below, and supplemental bail information is attached. </a:t>
            </a:r>
          </a:p>
          <a:p>
            <a:r>
              <a:rPr lang="en-US" b="1" dirty="0"/>
              <a:t>Defendant Name: </a:t>
            </a:r>
            <a:r>
              <a:rPr lang="en-US" i="1" dirty="0"/>
              <a:t>Auto Filled by System</a:t>
            </a:r>
          </a:p>
          <a:p>
            <a:r>
              <a:rPr lang="en-US" b="1" dirty="0"/>
              <a:t>DOB:</a:t>
            </a:r>
            <a:r>
              <a:rPr lang="en-US" dirty="0"/>
              <a:t> </a:t>
            </a:r>
            <a:r>
              <a:rPr lang="en-US" i="1" dirty="0"/>
              <a:t>Auto Filled by System</a:t>
            </a:r>
          </a:p>
          <a:p>
            <a:r>
              <a:rPr lang="en-US" b="1" dirty="0"/>
              <a:t>SID or FBI: </a:t>
            </a:r>
            <a:r>
              <a:rPr lang="en-US" i="1" dirty="0"/>
              <a:t>Auto Filled by System</a:t>
            </a:r>
          </a:p>
          <a:p>
            <a:r>
              <a:rPr lang="en-US" b="1" dirty="0"/>
              <a:t>Arrest Date:  </a:t>
            </a:r>
            <a:r>
              <a:rPr lang="en-US" i="1" dirty="0"/>
              <a:t>Auto Filled by System</a:t>
            </a:r>
          </a:p>
          <a:p>
            <a:r>
              <a:rPr lang="en-US" b="1" dirty="0"/>
              <a:t>Offense(s): </a:t>
            </a:r>
            <a:r>
              <a:rPr lang="en-US" i="1" dirty="0"/>
              <a:t>Auto Filled by System</a:t>
            </a:r>
          </a:p>
          <a:p>
            <a:r>
              <a:rPr lang="en-US" dirty="0"/>
              <a:t>If you have questions or concerns regarding this information, please reach out to the appropriate stakeholders in your jurisdiction. If you are receiving this message in error or the designee information needs to be changed or updated, please send correspondence to Bail@txcourts.gov. </a:t>
            </a:r>
          </a:p>
          <a:p>
            <a:endParaRPr lang="en-US" dirty="0"/>
          </a:p>
        </p:txBody>
      </p:sp>
      <p:sp>
        <p:nvSpPr>
          <p:cNvPr id="3" name="Title 2">
            <a:extLst>
              <a:ext uri="{FF2B5EF4-FFF2-40B4-BE49-F238E27FC236}">
                <a16:creationId xmlns:a16="http://schemas.microsoft.com/office/drawing/2014/main" id="{C1FE2FB5-5559-A612-8BE4-558E900F53F2}"/>
              </a:ext>
            </a:extLst>
          </p:cNvPr>
          <p:cNvSpPr>
            <a:spLocks noGrp="1"/>
          </p:cNvSpPr>
          <p:nvPr>
            <p:ph type="ctrTitle"/>
          </p:nvPr>
        </p:nvSpPr>
        <p:spPr>
          <a:xfrm>
            <a:off x="1134319" y="339644"/>
            <a:ext cx="10134369" cy="1283415"/>
          </a:xfrm>
          <a:solidFill>
            <a:srgbClr val="CDF3E3"/>
          </a:solidFill>
        </p:spPr>
        <p:txBody>
          <a:bodyPr/>
          <a:lstStyle/>
          <a:p>
            <a:pPr algn="ctr"/>
            <a:r>
              <a:rPr lang="en-US" dirty="0">
                <a:latin typeface="+mn-lt"/>
              </a:rPr>
              <a:t>Da Notification </a:t>
            </a:r>
            <a:br>
              <a:rPr lang="en-US" dirty="0">
                <a:latin typeface="+mn-lt"/>
              </a:rPr>
            </a:br>
            <a:r>
              <a:rPr lang="en-US" dirty="0">
                <a:latin typeface="+mn-lt"/>
              </a:rPr>
              <a:t>What is in the email?</a:t>
            </a:r>
          </a:p>
        </p:txBody>
      </p:sp>
    </p:spTree>
    <p:extLst>
      <p:ext uri="{BB962C8B-B14F-4D97-AF65-F5344CB8AC3E}">
        <p14:creationId xmlns:p14="http://schemas.microsoft.com/office/powerpoint/2010/main" val="391698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5ED04-E09E-EBD7-9AB9-EAF4D6F0044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C4DC2C-2465-B08D-7ED2-C433522DB124}"/>
              </a:ext>
            </a:extLst>
          </p:cNvPr>
          <p:cNvSpPr>
            <a:spLocks noGrp="1"/>
          </p:cNvSpPr>
          <p:nvPr>
            <p:ph type="sldNum" sz="quarter" idx="12"/>
          </p:nvPr>
        </p:nvSpPr>
        <p:spPr/>
        <p:txBody>
          <a:bodyPr/>
          <a:lstStyle/>
          <a:p>
            <a:fld id="{62C6627B-E4D5-2947-8E88-B84039729B99}" type="slidenum">
              <a:rPr lang="en-US" smtClean="0"/>
              <a:t>7</a:t>
            </a:fld>
            <a:endParaRPr lang="en-US" dirty="0"/>
          </a:p>
        </p:txBody>
      </p:sp>
      <p:pic>
        <p:nvPicPr>
          <p:cNvPr id="4" name="Picture 3">
            <a:extLst>
              <a:ext uri="{FF2B5EF4-FFF2-40B4-BE49-F238E27FC236}">
                <a16:creationId xmlns:a16="http://schemas.microsoft.com/office/drawing/2014/main" id="{619485C9-05B0-0918-A84F-89C1F87C6919}"/>
              </a:ext>
            </a:extLst>
          </p:cNvPr>
          <p:cNvPicPr>
            <a:picLocks noChangeAspect="1"/>
          </p:cNvPicPr>
          <p:nvPr/>
        </p:nvPicPr>
        <p:blipFill>
          <a:blip r:embed="rId3"/>
          <a:stretch>
            <a:fillRect/>
          </a:stretch>
        </p:blipFill>
        <p:spPr>
          <a:xfrm>
            <a:off x="383393" y="1723949"/>
            <a:ext cx="5125868" cy="3695776"/>
          </a:xfrm>
          <a:prstGeom prst="rect">
            <a:avLst/>
          </a:prstGeom>
        </p:spPr>
      </p:pic>
      <p:sp>
        <p:nvSpPr>
          <p:cNvPr id="5" name="Title 2">
            <a:extLst>
              <a:ext uri="{FF2B5EF4-FFF2-40B4-BE49-F238E27FC236}">
                <a16:creationId xmlns:a16="http://schemas.microsoft.com/office/drawing/2014/main" id="{CB9739A2-90E8-25C9-540E-C0E57800C147}"/>
              </a:ext>
            </a:extLst>
          </p:cNvPr>
          <p:cNvSpPr>
            <a:spLocks noGrp="1"/>
          </p:cNvSpPr>
          <p:nvPr>
            <p:ph type="ctrTitle"/>
          </p:nvPr>
        </p:nvSpPr>
        <p:spPr>
          <a:xfrm>
            <a:off x="1134319" y="339644"/>
            <a:ext cx="10134369" cy="1283415"/>
          </a:xfrm>
          <a:solidFill>
            <a:srgbClr val="CDF3E3"/>
          </a:solidFill>
        </p:spPr>
        <p:txBody>
          <a:bodyPr/>
          <a:lstStyle/>
          <a:p>
            <a:pPr algn="ctr"/>
            <a:r>
              <a:rPr lang="en-US" dirty="0">
                <a:latin typeface="+mn-lt"/>
              </a:rPr>
              <a:t>Da Notification </a:t>
            </a:r>
            <a:br>
              <a:rPr lang="en-US" dirty="0">
                <a:latin typeface="+mn-lt"/>
              </a:rPr>
            </a:br>
            <a:r>
              <a:rPr lang="en-US" dirty="0">
                <a:latin typeface="+mn-lt"/>
              </a:rPr>
              <a:t>What is the Attachment?</a:t>
            </a:r>
          </a:p>
        </p:txBody>
      </p:sp>
      <p:sp>
        <p:nvSpPr>
          <p:cNvPr id="6" name="Rectangle 5">
            <a:extLst>
              <a:ext uri="{FF2B5EF4-FFF2-40B4-BE49-F238E27FC236}">
                <a16:creationId xmlns:a16="http://schemas.microsoft.com/office/drawing/2014/main" id="{E70CFB1D-8CDB-9D8C-C7C3-B0BB507850AD}"/>
              </a:ext>
            </a:extLst>
          </p:cNvPr>
          <p:cNvSpPr/>
          <p:nvPr/>
        </p:nvSpPr>
        <p:spPr>
          <a:xfrm>
            <a:off x="431862" y="2260201"/>
            <a:ext cx="1935480" cy="4191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7B8957-43A9-B1F7-E69B-F5ACB8631BD5}"/>
              </a:ext>
            </a:extLst>
          </p:cNvPr>
          <p:cNvSpPr/>
          <p:nvPr/>
        </p:nvSpPr>
        <p:spPr>
          <a:xfrm>
            <a:off x="421349" y="3202267"/>
            <a:ext cx="4968240" cy="73914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B8355C-9AD4-6850-178F-3AB149F200EA}"/>
              </a:ext>
            </a:extLst>
          </p:cNvPr>
          <p:cNvPicPr>
            <a:picLocks noChangeAspect="1"/>
          </p:cNvPicPr>
          <p:nvPr/>
        </p:nvPicPr>
        <p:blipFill>
          <a:blip r:embed="rId4"/>
          <a:stretch>
            <a:fillRect/>
          </a:stretch>
        </p:blipFill>
        <p:spPr>
          <a:xfrm>
            <a:off x="6048861" y="1951958"/>
            <a:ext cx="5759746" cy="1521500"/>
          </a:xfrm>
          <a:prstGeom prst="rect">
            <a:avLst/>
          </a:prstGeom>
        </p:spPr>
      </p:pic>
      <p:sp>
        <p:nvSpPr>
          <p:cNvPr id="10" name="Rectangle 9">
            <a:extLst>
              <a:ext uri="{FF2B5EF4-FFF2-40B4-BE49-F238E27FC236}">
                <a16:creationId xmlns:a16="http://schemas.microsoft.com/office/drawing/2014/main" id="{39090F87-56CD-4A95-C1ED-41A2C30544D0}"/>
              </a:ext>
            </a:extLst>
          </p:cNvPr>
          <p:cNvSpPr/>
          <p:nvPr/>
        </p:nvSpPr>
        <p:spPr>
          <a:xfrm>
            <a:off x="6106497" y="2143075"/>
            <a:ext cx="1005839" cy="36009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40EE54-8F06-C792-3BA7-9BC2E97B6A77}"/>
              </a:ext>
            </a:extLst>
          </p:cNvPr>
          <p:cNvPicPr>
            <a:picLocks noChangeAspect="1"/>
          </p:cNvPicPr>
          <p:nvPr/>
        </p:nvPicPr>
        <p:blipFill>
          <a:blip r:embed="rId5"/>
          <a:stretch>
            <a:fillRect/>
          </a:stretch>
        </p:blipFill>
        <p:spPr>
          <a:xfrm>
            <a:off x="6226816" y="3993474"/>
            <a:ext cx="5543835" cy="1521501"/>
          </a:xfrm>
          <a:prstGeom prst="rect">
            <a:avLst/>
          </a:prstGeom>
        </p:spPr>
      </p:pic>
      <p:sp>
        <p:nvSpPr>
          <p:cNvPr id="13" name="Rectangle 12">
            <a:extLst>
              <a:ext uri="{FF2B5EF4-FFF2-40B4-BE49-F238E27FC236}">
                <a16:creationId xmlns:a16="http://schemas.microsoft.com/office/drawing/2014/main" id="{A2D88FEB-3DF5-6B8D-2DF6-4F1D76F05201}"/>
              </a:ext>
            </a:extLst>
          </p:cNvPr>
          <p:cNvSpPr/>
          <p:nvPr/>
        </p:nvSpPr>
        <p:spPr>
          <a:xfrm rot="10800000" flipV="1">
            <a:off x="6226816" y="4131927"/>
            <a:ext cx="914399" cy="38831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18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C900C-32D8-3C12-68E4-7D16D0EFD4C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08DA3B-ED7A-9953-501C-494A6543BE98}"/>
              </a:ext>
            </a:extLst>
          </p:cNvPr>
          <p:cNvSpPr>
            <a:spLocks noGrp="1"/>
          </p:cNvSpPr>
          <p:nvPr>
            <p:ph type="sldNum" sz="quarter" idx="12"/>
          </p:nvPr>
        </p:nvSpPr>
        <p:spPr/>
        <p:txBody>
          <a:bodyPr/>
          <a:lstStyle/>
          <a:p>
            <a:fld id="{62C6627B-E4D5-2947-8E88-B84039729B99}" type="slidenum">
              <a:rPr lang="en-US" smtClean="0"/>
              <a:t>8</a:t>
            </a:fld>
            <a:endParaRPr lang="en-US" dirty="0"/>
          </a:p>
        </p:txBody>
      </p:sp>
      <p:sp>
        <p:nvSpPr>
          <p:cNvPr id="4" name="Title 2">
            <a:extLst>
              <a:ext uri="{FF2B5EF4-FFF2-40B4-BE49-F238E27FC236}">
                <a16:creationId xmlns:a16="http://schemas.microsoft.com/office/drawing/2014/main" id="{6290AAB9-9890-D50E-CE75-4F7F8D18A637}"/>
              </a:ext>
            </a:extLst>
          </p:cNvPr>
          <p:cNvSpPr>
            <a:spLocks noGrp="1"/>
          </p:cNvSpPr>
          <p:nvPr>
            <p:ph type="ctrTitle"/>
          </p:nvPr>
        </p:nvSpPr>
        <p:spPr>
          <a:xfrm>
            <a:off x="1134319" y="339644"/>
            <a:ext cx="10134369" cy="1283415"/>
          </a:xfrm>
          <a:solidFill>
            <a:srgbClr val="CDF3E3"/>
          </a:solidFill>
        </p:spPr>
        <p:txBody>
          <a:bodyPr/>
          <a:lstStyle/>
          <a:p>
            <a:pPr algn="ctr"/>
            <a:r>
              <a:rPr lang="en-US" dirty="0">
                <a:latin typeface="+mn-lt"/>
              </a:rPr>
              <a:t>Da Designee responsibilities</a:t>
            </a:r>
          </a:p>
        </p:txBody>
      </p:sp>
      <p:sp>
        <p:nvSpPr>
          <p:cNvPr id="8" name="TextBox 7">
            <a:extLst>
              <a:ext uri="{FF2B5EF4-FFF2-40B4-BE49-F238E27FC236}">
                <a16:creationId xmlns:a16="http://schemas.microsoft.com/office/drawing/2014/main" id="{D254103A-0ACD-C946-73FB-5DB382A265F3}"/>
              </a:ext>
            </a:extLst>
          </p:cNvPr>
          <p:cNvSpPr txBox="1"/>
          <p:nvPr/>
        </p:nvSpPr>
        <p:spPr>
          <a:xfrm>
            <a:off x="1134319" y="1993821"/>
            <a:ext cx="10134369" cy="3477875"/>
          </a:xfrm>
          <a:prstGeom prst="rect">
            <a:avLst/>
          </a:prstGeom>
          <a:noFill/>
          <a:ln>
            <a:solidFill>
              <a:schemeClr val="accent4">
                <a:lumMod val="75000"/>
              </a:schemeClr>
            </a:solidFill>
          </a:ln>
        </p:spPr>
        <p:txBody>
          <a:bodyPr wrap="square">
            <a:spAutoFit/>
          </a:bodyPr>
          <a:lstStyle/>
          <a:p>
            <a:pPr marL="342900" indent="-342900">
              <a:buAutoNum type="arabicPeriod"/>
            </a:pPr>
            <a:r>
              <a:rPr lang="en-US" dirty="0"/>
              <a:t>Route internally through established department operating procedure.</a:t>
            </a:r>
          </a:p>
          <a:p>
            <a:pPr algn="ctr"/>
            <a:endParaRPr lang="en-US" sz="2000" b="1" dirty="0"/>
          </a:p>
          <a:p>
            <a:pPr algn="ctr"/>
            <a:r>
              <a:rPr lang="en-US" sz="2000" b="1" dirty="0"/>
              <a:t>BECAUSE</a:t>
            </a:r>
          </a:p>
          <a:p>
            <a:endParaRPr lang="en-US" dirty="0"/>
          </a:p>
          <a:p>
            <a:pPr marL="285750" indent="-285750">
              <a:buFont typeface="Wingdings" panose="05000000000000000000" pitchFamily="2" charset="2"/>
              <a:buChar char="Ø"/>
            </a:pPr>
            <a:r>
              <a:rPr lang="en-US" dirty="0"/>
              <a:t>A </a:t>
            </a:r>
            <a:r>
              <a:rPr lang="en-US" b="1" dirty="0"/>
              <a:t>DA must receive notice</a:t>
            </a:r>
            <a:r>
              <a:rPr lang="en-US" dirty="0"/>
              <a:t> when a magistrate sets bail in that county </a:t>
            </a:r>
            <a:r>
              <a:rPr lang="en-US" b="1" dirty="0"/>
              <a:t>on a violent offense</a:t>
            </a:r>
            <a:r>
              <a:rPr lang="en-US" dirty="0"/>
              <a:t> — because the DA is the lead prosecutor and must know the terms and conditions of release as early as possible to determine whether the bail decision supports public safety.</a:t>
            </a:r>
          </a:p>
          <a:p>
            <a:pPr marL="285750" indent="-285750">
              <a:buFont typeface="Wingdings" panose="05000000000000000000" pitchFamily="2" charset="2"/>
              <a:buChar char="Ø"/>
            </a:pPr>
            <a:r>
              <a:rPr lang="en-US" dirty="0"/>
              <a:t>A </a:t>
            </a:r>
            <a:r>
              <a:rPr lang="en-US" b="1" dirty="0"/>
              <a:t>DA must also receive electronic notice</a:t>
            </a:r>
            <a:r>
              <a:rPr lang="en-US" dirty="0"/>
              <a:t> when a defendant on bail in their county is arrested for a new felony in another county — so the prosecutor has the facts needed to revisit bail, consider conditional bail changes, or take appropriate action.</a:t>
            </a:r>
          </a:p>
          <a:p>
            <a:pPr marL="285750" indent="-285750">
              <a:buFont typeface="Wingdings" panose="05000000000000000000" pitchFamily="2" charset="2"/>
              <a:buChar char="Ø"/>
            </a:pPr>
            <a:r>
              <a:rPr lang="en-US" dirty="0"/>
              <a:t>In both cases, the </a:t>
            </a:r>
            <a:r>
              <a:rPr lang="en-US" b="1" dirty="0"/>
              <a:t>legislative purpose</a:t>
            </a:r>
            <a:r>
              <a:rPr lang="en-US" dirty="0"/>
              <a:t> is the same: to equip the elected prosecutor with timely, actionable information and determine if additional action is necessary.</a:t>
            </a:r>
          </a:p>
        </p:txBody>
      </p:sp>
    </p:spTree>
    <p:extLst>
      <p:ext uri="{BB962C8B-B14F-4D97-AF65-F5344CB8AC3E}">
        <p14:creationId xmlns:p14="http://schemas.microsoft.com/office/powerpoint/2010/main" val="26805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ED0E0-2B37-AAB7-D415-EEEC955CA52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E1127E-E4C0-6698-A0AF-F8C33D65D66D}"/>
              </a:ext>
            </a:extLst>
          </p:cNvPr>
          <p:cNvSpPr>
            <a:spLocks noGrp="1"/>
          </p:cNvSpPr>
          <p:nvPr>
            <p:ph type="sldNum" sz="quarter" idx="12"/>
          </p:nvPr>
        </p:nvSpPr>
        <p:spPr/>
        <p:txBody>
          <a:bodyPr/>
          <a:lstStyle/>
          <a:p>
            <a:fld id="{62C6627B-E4D5-2947-8E88-B84039729B99}" type="slidenum">
              <a:rPr lang="en-US" smtClean="0"/>
              <a:t>9</a:t>
            </a:fld>
            <a:endParaRPr lang="en-US" dirty="0"/>
          </a:p>
        </p:txBody>
      </p:sp>
      <p:sp>
        <p:nvSpPr>
          <p:cNvPr id="3" name="Title 15">
            <a:extLst>
              <a:ext uri="{FF2B5EF4-FFF2-40B4-BE49-F238E27FC236}">
                <a16:creationId xmlns:a16="http://schemas.microsoft.com/office/drawing/2014/main" id="{EAFF1141-032F-B5AD-B45E-00E90781CEA5}"/>
              </a:ext>
            </a:extLst>
          </p:cNvPr>
          <p:cNvSpPr>
            <a:spLocks noGrp="1"/>
          </p:cNvSpPr>
          <p:nvPr>
            <p:ph type="ctrTitle"/>
          </p:nvPr>
        </p:nvSpPr>
        <p:spPr>
          <a:xfrm>
            <a:off x="1134319" y="339645"/>
            <a:ext cx="10134369" cy="1002552"/>
          </a:xfrm>
          <a:solidFill>
            <a:schemeClr val="accent1">
              <a:lumMod val="20000"/>
              <a:lumOff val="80000"/>
            </a:schemeClr>
          </a:solidFill>
        </p:spPr>
        <p:txBody>
          <a:bodyPr/>
          <a:lstStyle/>
          <a:p>
            <a:pPr algn="ctr"/>
            <a:r>
              <a:rPr lang="en-US" dirty="0">
                <a:latin typeface="+mn-lt"/>
              </a:rPr>
              <a:t>Cross-County – when is it sent?</a:t>
            </a:r>
          </a:p>
        </p:txBody>
      </p:sp>
      <p:sp>
        <p:nvSpPr>
          <p:cNvPr id="5" name="TextBox 4">
            <a:extLst>
              <a:ext uri="{FF2B5EF4-FFF2-40B4-BE49-F238E27FC236}">
                <a16:creationId xmlns:a16="http://schemas.microsoft.com/office/drawing/2014/main" id="{8DEDFA0A-31B2-FF0D-A544-EF921BFDB33A}"/>
              </a:ext>
            </a:extLst>
          </p:cNvPr>
          <p:cNvSpPr txBox="1"/>
          <p:nvPr/>
        </p:nvSpPr>
        <p:spPr>
          <a:xfrm>
            <a:off x="1134319" y="1540949"/>
            <a:ext cx="10134369" cy="3816429"/>
          </a:xfrm>
          <a:prstGeom prst="rect">
            <a:avLst/>
          </a:prstGeom>
          <a:noFill/>
        </p:spPr>
        <p:txBody>
          <a:bodyPr wrap="square">
            <a:spAutoFit/>
          </a:bodyPr>
          <a:lstStyle/>
          <a:p>
            <a:pPr algn="ctr"/>
            <a:r>
              <a:rPr lang="en-US" b="1" dirty="0"/>
              <a:t>Cross-County Notification – Trigger</a:t>
            </a:r>
          </a:p>
          <a:p>
            <a:pPr algn="ctr"/>
            <a:endParaRPr lang="en-US" b="1" dirty="0"/>
          </a:p>
          <a:p>
            <a:pPr marL="285750" indent="-285750">
              <a:buFont typeface="Arial" panose="020B0604020202020204" pitchFamily="34" charset="0"/>
              <a:buChar char="•"/>
            </a:pPr>
            <a:r>
              <a:rPr lang="en-US" dirty="0"/>
              <a:t>Review of the criminal history is required by the county where the defendant is being charged and </a:t>
            </a:r>
            <a:r>
              <a:rPr lang="en-US" dirty="0" err="1"/>
              <a:t>magistrated</a:t>
            </a:r>
            <a:r>
              <a:rPr lang="en-US" dirty="0"/>
              <a:t>.</a:t>
            </a:r>
          </a:p>
          <a:p>
            <a:pPr marL="285750" indent="-285750">
              <a:buFont typeface="Arial" panose="020B0604020202020204" pitchFamily="34" charset="0"/>
              <a:buChar char="•"/>
            </a:pPr>
            <a:r>
              <a:rPr lang="en-US" dirty="0"/>
              <a:t>If there are is a pending felony (no disposition listed in the criminal history), notification must be made after magistration.</a:t>
            </a:r>
          </a:p>
          <a:p>
            <a:pPr marL="285750" indent="-285750">
              <a:buFont typeface="Arial" panose="020B0604020202020204" pitchFamily="34" charset="0"/>
              <a:buChar char="•"/>
            </a:pPr>
            <a:r>
              <a:rPr lang="en-US" dirty="0"/>
              <a:t>When a user is unsure because there is no disposition on a felony, notification will be sent in an abundance of caution.</a:t>
            </a:r>
          </a:p>
          <a:p>
            <a:endParaRPr lang="en-US" sz="3200" b="1" dirty="0"/>
          </a:p>
          <a:p>
            <a:pPr algn="ctr"/>
            <a:r>
              <a:rPr lang="en-US" sz="1600" b="1" dirty="0">
                <a:solidFill>
                  <a:schemeClr val="accent4">
                    <a:lumMod val="50000"/>
                  </a:schemeClr>
                </a:solidFill>
              </a:rPr>
              <a:t>Example: </a:t>
            </a:r>
            <a:r>
              <a:rPr lang="en-US" sz="1600" dirty="0">
                <a:solidFill>
                  <a:schemeClr val="accent4">
                    <a:lumMod val="50000"/>
                  </a:schemeClr>
                </a:solidFill>
              </a:rPr>
              <a:t>Waldo was released on bail in </a:t>
            </a:r>
            <a:r>
              <a:rPr lang="en-US" sz="1600" u="sng" dirty="0">
                <a:solidFill>
                  <a:schemeClr val="accent4">
                    <a:lumMod val="50000"/>
                  </a:schemeClr>
                </a:solidFill>
              </a:rPr>
              <a:t>Armstrong County </a:t>
            </a:r>
            <a:r>
              <a:rPr lang="en-US" sz="1600" dirty="0">
                <a:solidFill>
                  <a:schemeClr val="accent4">
                    <a:lumMod val="50000"/>
                  </a:schemeClr>
                </a:solidFill>
              </a:rPr>
              <a:t>to await trial. He has now been arrested in </a:t>
            </a:r>
            <a:r>
              <a:rPr lang="en-US" sz="1600" u="sng" dirty="0">
                <a:solidFill>
                  <a:schemeClr val="accent4">
                    <a:lumMod val="50000"/>
                  </a:schemeClr>
                </a:solidFill>
              </a:rPr>
              <a:t>Zapata County </a:t>
            </a:r>
            <a:r>
              <a:rPr lang="en-US" sz="1600" dirty="0">
                <a:solidFill>
                  <a:schemeClr val="accent4">
                    <a:lumMod val="50000"/>
                  </a:schemeClr>
                </a:solidFill>
              </a:rPr>
              <a:t>for a 3</a:t>
            </a:r>
            <a:r>
              <a:rPr lang="en-US" sz="1600" baseline="30000" dirty="0">
                <a:solidFill>
                  <a:schemeClr val="accent4">
                    <a:lumMod val="50000"/>
                  </a:schemeClr>
                </a:solidFill>
              </a:rPr>
              <a:t>rd</a:t>
            </a:r>
            <a:r>
              <a:rPr lang="en-US" sz="1600" dirty="0">
                <a:solidFill>
                  <a:schemeClr val="accent4">
                    <a:lumMod val="50000"/>
                  </a:schemeClr>
                </a:solidFill>
              </a:rPr>
              <a:t> degree Possession of a Controlled Substance. </a:t>
            </a:r>
            <a:r>
              <a:rPr lang="en-US" sz="1600" u="sng" dirty="0">
                <a:solidFill>
                  <a:schemeClr val="accent4">
                    <a:lumMod val="50000"/>
                  </a:schemeClr>
                </a:solidFill>
              </a:rPr>
              <a:t>Zapata County staff </a:t>
            </a:r>
            <a:r>
              <a:rPr lang="en-US" sz="1600" dirty="0">
                <a:solidFill>
                  <a:schemeClr val="accent4">
                    <a:lumMod val="50000"/>
                  </a:schemeClr>
                </a:solidFill>
              </a:rPr>
              <a:t>(generally, the person certifying the bail form) is </a:t>
            </a:r>
            <a:r>
              <a:rPr lang="en-US" sz="1600" b="1" dirty="0">
                <a:solidFill>
                  <a:schemeClr val="accent4">
                    <a:lumMod val="50000"/>
                  </a:schemeClr>
                </a:solidFill>
              </a:rPr>
              <a:t>required</a:t>
            </a:r>
            <a:r>
              <a:rPr lang="en-US" sz="1600" dirty="0">
                <a:solidFill>
                  <a:schemeClr val="accent4">
                    <a:lumMod val="50000"/>
                  </a:schemeClr>
                </a:solidFill>
              </a:rPr>
              <a:t> to generate notification to </a:t>
            </a:r>
            <a:r>
              <a:rPr lang="en-US" sz="1600" u="sng" dirty="0">
                <a:solidFill>
                  <a:schemeClr val="accent4">
                    <a:lumMod val="50000"/>
                  </a:schemeClr>
                </a:solidFill>
              </a:rPr>
              <a:t>Armstrong County</a:t>
            </a:r>
            <a:r>
              <a:rPr lang="en-US" sz="1600" dirty="0">
                <a:solidFill>
                  <a:schemeClr val="accent4">
                    <a:lumMod val="50000"/>
                  </a:schemeClr>
                </a:solidFill>
              </a:rPr>
              <a:t> within the </a:t>
            </a:r>
            <a:r>
              <a:rPr lang="en-US" sz="1600" b="1" dirty="0">
                <a:solidFill>
                  <a:schemeClr val="accent4">
                    <a:lumMod val="50000"/>
                  </a:schemeClr>
                </a:solidFill>
              </a:rPr>
              <a:t>PSRS</a:t>
            </a:r>
            <a:r>
              <a:rPr lang="en-US" sz="1600" dirty="0">
                <a:solidFill>
                  <a:schemeClr val="accent4">
                    <a:lumMod val="50000"/>
                  </a:schemeClr>
                </a:solidFill>
              </a:rPr>
              <a:t>.</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213337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A_PPTX_Template 2020_0715_v1" id="{EB4801DF-D7E2-4E82-B59E-0C12714440A8}" vid="{0719685A-0A47-432B-98C6-A702A7CAAB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f5a382-062e-4f9c-b3db-663f055fcb17" xsi:nil="true"/>
    <lcf76f155ced4ddcb4097134ff3c332f xmlns="14a5ff38-5b81-4850-9281-69ed2643a50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5A1A1D52BF0C408246D56E83FE994C" ma:contentTypeVersion="9" ma:contentTypeDescription="Create a new document." ma:contentTypeScope="" ma:versionID="ddf7f4ac5b17f1be8d368737bba48629">
  <xsd:schema xmlns:xsd="http://www.w3.org/2001/XMLSchema" xmlns:xs="http://www.w3.org/2001/XMLSchema" xmlns:p="http://schemas.microsoft.com/office/2006/metadata/properties" xmlns:ns2="c1a76fa3-24cc-472d-a6d5-ebaebf181f5e" xmlns:ns3="14a5ff38-5b81-4850-9281-69ed2643a500" xmlns:ns4="edf5a382-062e-4f9c-b3db-663f055fcb17" targetNamespace="http://schemas.microsoft.com/office/2006/metadata/properties" ma:root="true" ma:fieldsID="54914a7cd3b876aea083639fd4ff2e23" ns2:_="" ns3:_="" ns4:_="">
    <xsd:import namespace="c1a76fa3-24cc-472d-a6d5-ebaebf181f5e"/>
    <xsd:import namespace="14a5ff38-5b81-4850-9281-69ed2643a500"/>
    <xsd:import namespace="edf5a382-062e-4f9c-b3db-663f055fcb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MediaServiceDateTaken" minOccurs="0"/>
                <xsd:element ref="ns3:lcf76f155ced4ddcb4097134ff3c332f" minOccurs="0"/>
                <xsd:element ref="ns4: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76fa3-24cc-472d-a6d5-ebaebf181f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a5ff38-5b81-4850-9281-69ed2643a500" elementFormDefault="qualified">
    <xsd:import namespace="http://schemas.microsoft.com/office/2006/documentManagement/types"/>
    <xsd:import namespace="http://schemas.microsoft.com/office/infopath/2007/PartnerControls"/>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ae85ee-045a-4321-bce0-18bfe832278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f5a382-062e-4f9c-b3db-663f055fcb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7adc05c-0540-4d19-994a-17e62538d75f}" ma:internalName="TaxCatchAll" ma:showField="CatchAllData" ma:web="edf5a382-062e-4f9c-b3db-663f055fc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D37E3C-2F1E-4C9E-829A-6D092454260F}">
  <ds:schemaRefs>
    <ds:schemaRef ds:uri="http://schemas.microsoft.com/office/2006/metadata/properties"/>
    <ds:schemaRef ds:uri="http://schemas.microsoft.com/office/infopath/2007/PartnerControls"/>
    <ds:schemaRef ds:uri="edf5a382-062e-4f9c-b3db-663f055fcb17"/>
    <ds:schemaRef ds:uri="14a5ff38-5b81-4850-9281-69ed2643a500"/>
  </ds:schemaRefs>
</ds:datastoreItem>
</file>

<file path=customXml/itemProps2.xml><?xml version="1.0" encoding="utf-8"?>
<ds:datastoreItem xmlns:ds="http://schemas.openxmlformats.org/officeDocument/2006/customXml" ds:itemID="{9F01300E-81B9-4FB1-91A4-21C678C8869E}">
  <ds:schemaRefs>
    <ds:schemaRef ds:uri="http://schemas.microsoft.com/sharepoint/v3/contenttype/forms"/>
  </ds:schemaRefs>
</ds:datastoreItem>
</file>

<file path=customXml/itemProps3.xml><?xml version="1.0" encoding="utf-8"?>
<ds:datastoreItem xmlns:ds="http://schemas.openxmlformats.org/officeDocument/2006/customXml" ds:itemID="{9DF8FF3D-1F36-4B1E-B224-59AE3A9D4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a76fa3-24cc-472d-a6d5-ebaebf181f5e"/>
    <ds:schemaRef ds:uri="14a5ff38-5b81-4850-9281-69ed2643a500"/>
    <ds:schemaRef ds:uri="edf5a382-062e-4f9c-b3db-663f055fc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TotalTime>
  <Words>3334</Words>
  <Application>Microsoft Office PowerPoint</Application>
  <PresentationFormat>Widescreen</PresentationFormat>
  <Paragraphs>292</Paragraphs>
  <Slides>16</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Aatrix OCRB</vt:lpstr>
      <vt:lpstr>Aptos</vt:lpstr>
      <vt:lpstr>Aptos Display</vt:lpstr>
      <vt:lpstr>Arial</vt:lpstr>
      <vt:lpstr>Calibri</vt:lpstr>
      <vt:lpstr>Calibri Light</vt:lpstr>
      <vt:lpstr>Cambria</vt:lpstr>
      <vt:lpstr>Sagona ExtraLight</vt:lpstr>
      <vt:lpstr>Speak Pro</vt:lpstr>
      <vt:lpstr>Wingdings</vt:lpstr>
      <vt:lpstr>Office Theme</vt:lpstr>
      <vt:lpstr>Office Theme</vt:lpstr>
      <vt:lpstr>Office Theme</vt:lpstr>
      <vt:lpstr>I Am a Designee, Now What Do I Do?</vt:lpstr>
      <vt:lpstr>Mandatory Email Notifications</vt:lpstr>
      <vt:lpstr>Why Notifications Exist</vt:lpstr>
      <vt:lpstr>Statutory Authority  Notifications</vt:lpstr>
      <vt:lpstr>DA Notification – when is it sent?</vt:lpstr>
      <vt:lpstr>Da Notification  What is in the email?</vt:lpstr>
      <vt:lpstr>Da Notification  What is the Attachment?</vt:lpstr>
      <vt:lpstr>Da Designee responsibilities</vt:lpstr>
      <vt:lpstr>Cross-County – when is it sent?</vt:lpstr>
      <vt:lpstr>Cross-County Email Notification</vt:lpstr>
      <vt:lpstr>Cross-County Designee Responsibilities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a Designee, Now What Do I Do?</dc:title>
  <dc:creator>Melissa Astrowski</dc:creator>
  <cp:lastModifiedBy>Melissa Astrowski</cp:lastModifiedBy>
  <cp:revision>1</cp:revision>
  <dcterms:created xsi:type="dcterms:W3CDTF">2026-01-26T16:41:58Z</dcterms:created>
  <dcterms:modified xsi:type="dcterms:W3CDTF">2026-01-27T20:59:48Z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2026-01-26T22:56:41Z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af8c2e54-e86d-4d88-835e-891b649d5bcb</vt:lpwstr>
  </property>
  <property fmtid="{D5CDD505-2E9C-101B-9397-08002B2CF9AE}" pid="7" name="MSIP_Label_defa4170-0d19-0005-0004-bc88714345d2_ActionId">
    <vt:lpwstr>31c926d9-8331-4c40-938e-013782397cf4</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y fmtid="{D5CDD505-2E9C-101B-9397-08002B2CF9AE}" pid="10" name="ContentTypeId">
    <vt:lpwstr>0x010100AF5A1A1D52BF0C408246D56E83FE994C</vt:lpwstr>
  </property>
  <property fmtid="{D5CDD505-2E9C-101B-9397-08002B2CF9AE}" pid="11" name="MediaServiceImageTags">
    <vt:lpwstr/>
  </property>
</Properties>
</file>